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73.jpg" ContentType="image/jpg"/>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media/image75.jpg" ContentType="image/jpg"/>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media/image78.jpg" ContentType="image/jpg"/>
  <Override PartName="/ppt/media/image80.jpg" ContentType="image/jpg"/>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Lst>
  <p:notesMasterIdLst>
    <p:notesMasterId r:id="rId51"/>
  </p:notesMasterIdLst>
  <p:sldIdLst>
    <p:sldId id="256" r:id="rId3"/>
    <p:sldId id="257" r:id="rId4"/>
    <p:sldId id="258" r:id="rId5"/>
    <p:sldId id="259" r:id="rId6"/>
    <p:sldId id="260" r:id="rId7"/>
    <p:sldId id="261" r:id="rId8"/>
    <p:sldId id="262" r:id="rId9"/>
    <p:sldId id="2147377440" r:id="rId10"/>
    <p:sldId id="1923" r:id="rId11"/>
    <p:sldId id="1749" r:id="rId12"/>
    <p:sldId id="1776" r:id="rId13"/>
    <p:sldId id="1912" r:id="rId14"/>
    <p:sldId id="1936" r:id="rId15"/>
    <p:sldId id="2147377441" r:id="rId16"/>
    <p:sldId id="2147377373" r:id="rId17"/>
    <p:sldId id="2147377391" r:id="rId18"/>
    <p:sldId id="263" r:id="rId19"/>
    <p:sldId id="264" r:id="rId20"/>
    <p:sldId id="265" r:id="rId21"/>
    <p:sldId id="266" r:id="rId22"/>
    <p:sldId id="1807" r:id="rId23"/>
    <p:sldId id="267" r:id="rId24"/>
    <p:sldId id="268" r:id="rId25"/>
    <p:sldId id="269" r:id="rId26"/>
    <p:sldId id="270" r:id="rId27"/>
    <p:sldId id="271" r:id="rId28"/>
    <p:sldId id="272" r:id="rId29"/>
    <p:sldId id="273" r:id="rId30"/>
    <p:sldId id="274" r:id="rId31"/>
    <p:sldId id="275" r:id="rId32"/>
    <p:sldId id="276" r:id="rId33"/>
    <p:sldId id="2147377442" r:id="rId34"/>
    <p:sldId id="2147377443" r:id="rId35"/>
    <p:sldId id="277" r:id="rId36"/>
    <p:sldId id="278" r:id="rId37"/>
    <p:sldId id="279" r:id="rId38"/>
    <p:sldId id="280" r:id="rId39"/>
    <p:sldId id="281" r:id="rId40"/>
    <p:sldId id="282" r:id="rId41"/>
    <p:sldId id="283" r:id="rId42"/>
    <p:sldId id="285" r:id="rId43"/>
    <p:sldId id="284" r:id="rId44"/>
    <p:sldId id="286" r:id="rId45"/>
    <p:sldId id="287" r:id="rId46"/>
    <p:sldId id="289" r:id="rId47"/>
    <p:sldId id="290" r:id="rId48"/>
    <p:sldId id="291" r:id="rId49"/>
    <p:sldId id="292" r:id="rId5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DACDAD4F-ED30-A5C2-EFA3-D4B896195493}">
          <p14:sldIdLst>
            <p14:sldId id="256"/>
            <p14:sldId id="257"/>
            <p14:sldId id="258"/>
            <p14:sldId id="259"/>
            <p14:sldId id="260"/>
          </p14:sldIdLst>
        </p14:section>
        <p14:section name="What is AI (Nick)" id="{581B8B13-5BE8-D866-ED74-76A687DD6AB5}">
          <p14:sldIdLst>
            <p14:sldId id="261"/>
            <p14:sldId id="262"/>
            <p14:sldId id="2147377440"/>
            <p14:sldId id="1923"/>
            <p14:sldId id="1749"/>
            <p14:sldId id="1776"/>
            <p14:sldId id="1912"/>
            <p14:sldId id="1936"/>
            <p14:sldId id="2147377441"/>
            <p14:sldId id="2147377373"/>
            <p14:sldId id="2147377391"/>
            <p14:sldId id="263"/>
            <p14:sldId id="264"/>
            <p14:sldId id="265"/>
            <p14:sldId id="266"/>
            <p14:sldId id="1807"/>
            <p14:sldId id="267"/>
            <p14:sldId id="268"/>
            <p14:sldId id="269"/>
            <p14:sldId id="270"/>
            <p14:sldId id="271"/>
            <p14:sldId id="272"/>
            <p14:sldId id="273"/>
            <p14:sldId id="274"/>
            <p14:sldId id="275"/>
          </p14:sldIdLst>
        </p14:section>
        <p14:section name="Participatory design (Saad)" id="{64D52B01-2CD1-5730-C1AE-D7E9E165373C}">
          <p14:sldIdLst>
            <p14:sldId id="276"/>
            <p14:sldId id="2147377442"/>
            <p14:sldId id="2147377443"/>
            <p14:sldId id="277"/>
            <p14:sldId id="278"/>
            <p14:sldId id="279"/>
            <p14:sldId id="280"/>
            <p14:sldId id="281"/>
            <p14:sldId id="282"/>
            <p14:sldId id="283"/>
            <p14:sldId id="285"/>
            <p14:sldId id="284"/>
            <p14:sldId id="286"/>
            <p14:sldId id="287"/>
          </p14:sldIdLst>
        </p14:section>
        <p14:section name="Activities" id="{C7CC1053-A5F7-0346-E619-2FB9CD748863}">
          <p14:sldIdLst>
            <p14:sldId id="289"/>
            <p14:sldId id="290"/>
            <p14:sldId id="291"/>
            <p14:sldId id="2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4EACDA-57C6-E24C-BAC8-1F9A550C40CC}" v="6" dt="2026-10-11T13:38:37.2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43"/>
    <p:restoredTop sz="82035"/>
  </p:normalViewPr>
  <p:slideViewPr>
    <p:cSldViewPr snapToGrid="0" snapToObjects="1">
      <p:cViewPr varScale="1">
        <p:scale>
          <a:sx n="97" d="100"/>
          <a:sy n="97" d="100"/>
        </p:scale>
        <p:origin x="1720" y="200"/>
      </p:cViewPr>
      <p:guideLst/>
    </p:cSldViewPr>
  </p:slideViewPr>
  <p:notesTextViewPr>
    <p:cViewPr>
      <p:scale>
        <a:sx n="1" d="1"/>
        <a:sy n="1" d="1"/>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microsoft.com/office/2015/10/relationships/revisionInfo" Target="revisionInfo.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Mattei" userId="6963691461_tp_box_2" providerId="OAuth2" clId="{BA1E9022-060E-59BF-8CA3-CA95E61347FD}"/>
    <pc:docChg chg="undo custSel addSld delSld modSld sldOrd">
      <pc:chgData name="Nicholas Mattei" userId="6963691461_tp_box_2" providerId="OAuth2" clId="{BA1E9022-060E-59BF-8CA3-CA95E61347FD}" dt="2026-10-09T17:52:40.266" v="22" actId="1076"/>
      <pc:docMkLst>
        <pc:docMk/>
      </pc:docMkLst>
      <pc:sldChg chg="addSp delSp modSp mod">
        <pc:chgData name="Nicholas Mattei" userId="6963691461_tp_box_2" providerId="OAuth2" clId="{BA1E9022-060E-59BF-8CA3-CA95E61347FD}" dt="2026-10-09T17:33:03.923" v="6" actId="1076"/>
        <pc:sldMkLst>
          <pc:docMk/>
          <pc:sldMk cId="0" sldId="256"/>
        </pc:sldMkLst>
        <pc:picChg chg="add mod">
          <ac:chgData name="Nicholas Mattei" userId="6963691461_tp_box_2" providerId="OAuth2" clId="{BA1E9022-060E-59BF-8CA3-CA95E61347FD}" dt="2026-10-09T17:33:03.923" v="6" actId="1076"/>
          <ac:picMkLst>
            <pc:docMk/>
            <pc:sldMk cId="0" sldId="256"/>
            <ac:picMk id="29" creationId="{3FC77F1C-7BB6-584B-3C35-8F30251972F6}"/>
          </ac:picMkLst>
        </pc:picChg>
      </pc:sldChg>
      <pc:sldChg chg="addSp delSp modSp mod">
        <pc:chgData name="Nicholas Mattei" userId="6963691461_tp_box_2" providerId="OAuth2" clId="{BA1E9022-060E-59BF-8CA3-CA95E61347FD}" dt="2026-10-09T17:52:40.266" v="22" actId="1076"/>
        <pc:sldMkLst>
          <pc:docMk/>
          <pc:sldMk cId="0" sldId="272"/>
        </pc:sldMkLst>
        <pc:picChg chg="add mod">
          <ac:chgData name="Nicholas Mattei" userId="6963691461_tp_box_2" providerId="OAuth2" clId="{BA1E9022-060E-59BF-8CA3-CA95E61347FD}" dt="2026-10-09T17:52:40.266" v="22" actId="1076"/>
          <ac:picMkLst>
            <pc:docMk/>
            <pc:sldMk cId="0" sldId="272"/>
            <ac:picMk id="33" creationId="{46825846-C181-C98F-75AD-3D8DA1EFAE72}"/>
          </ac:picMkLst>
        </pc:picChg>
      </pc:sldChg>
      <pc:sldChg chg="add del ord">
        <pc:chgData name="Nicholas Mattei" userId="6963691461_tp_box_2" providerId="OAuth2" clId="{BA1E9022-060E-59BF-8CA3-CA95E61347FD}" dt="2026-10-09T17:46:05.040" v="11" actId="20578"/>
        <pc:sldMkLst>
          <pc:docMk/>
          <pc:sldMk cId="0" sldId="1807"/>
        </pc:sldMkLst>
      </pc:sldChg>
      <pc:sldChg chg="add del">
        <pc:chgData name="Nicholas Mattei" userId="6963691461_tp_box_2" providerId="OAuth2" clId="{BA1E9022-060E-59BF-8CA3-CA95E61347FD}" dt="2026-10-09T17:45:32.380" v="9"/>
        <pc:sldMkLst>
          <pc:docMk/>
          <pc:sldMk cId="0" sldId="2147377391"/>
        </pc:sldMkLst>
      </pc:sldChg>
      <pc:sldChg chg="add del">
        <pc:chgData name="Nicholas Mattei" userId="6963691461_tp_box_2" providerId="OAuth2" clId="{BA1E9022-060E-59BF-8CA3-CA95E61347FD}" dt="2026-10-09T17:45:32.380" v="9"/>
        <pc:sldMkLst>
          <pc:docMk/>
          <pc:sldMk cId="0" sldId="2147377441"/>
        </pc:sldMkLst>
      </pc:sldChg>
    </pc:docChg>
  </pc:docChgLst>
  <pc:docChgLst>
    <pc:chgData name="Saad Hassan" userId="27326680739_tp_box_2" providerId="OAuth2" clId="{95B5CC86-561A-5771-AB32-A794015A0D87}"/>
    <pc:docChg chg="modSld">
      <pc:chgData name="Saad Hassan" userId="27326680739_tp_box_2" providerId="OAuth2" clId="{95B5CC86-561A-5771-AB32-A794015A0D87}" dt="2026-10-11T13:38:37.288" v="5" actId="20577"/>
      <pc:docMkLst>
        <pc:docMk/>
      </pc:docMkLst>
      <pc:sldChg chg="modSp">
        <pc:chgData name="Saad Hassan" userId="27326680739_tp_box_2" providerId="OAuth2" clId="{95B5CC86-561A-5771-AB32-A794015A0D87}" dt="2026-10-11T13:38:37.288" v="5" actId="20577"/>
        <pc:sldMkLst>
          <pc:docMk/>
          <pc:sldMk cId="0" sldId="256"/>
        </pc:sldMkLst>
        <pc:spChg chg="mod">
          <ac:chgData name="Saad Hassan" userId="27326680739_tp_box_2" providerId="OAuth2" clId="{95B5CC86-561A-5771-AB32-A794015A0D87}" dt="2026-10-11T13:38:37.288" v="5" actId="20577"/>
          <ac:spMkLst>
            <pc:docMk/>
            <pc:sldMk cId="0" sldId="256"/>
            <ac:spMk id="26" creationId="{00000000-0000-0000-0000-000000000000}"/>
          </ac:spMkLst>
        </pc:spChg>
      </pc:sldChg>
    </pc:docChg>
  </pc:docChgLst>
  <pc:docChgLst>
    <pc:chgData name="Saad Hassan" userId="27326680739_tp_box_2" providerId="OAuth2" clId="{606F920C-9E0B-54E5-9D4E-C50CE573547B}"/>
    <pc:docChg chg="undo custSel modSld">
      <pc:chgData name="Saad Hassan" userId="27326680739_tp_box_2" providerId="OAuth2" clId="{606F920C-9E0B-54E5-9D4E-C50CE573547B}" dt="2026-10-09T19:34:31.356" v="34" actId="20577"/>
      <pc:docMkLst>
        <pc:docMk/>
      </pc:docMkLst>
      <pc:sldChg chg="addSp delSp modSp mod">
        <pc:chgData name="Saad Hassan" userId="27326680739_tp_box_2" providerId="OAuth2" clId="{606F920C-9E0B-54E5-9D4E-C50CE573547B}" dt="2026-10-09T16:55:40.790" v="12" actId="1076"/>
        <pc:sldMkLst>
          <pc:docMk/>
          <pc:sldMk cId="0" sldId="258"/>
        </pc:sldMkLst>
        <pc:picChg chg="add mod">
          <ac:chgData name="Saad Hassan" userId="27326680739_tp_box_2" providerId="OAuth2" clId="{606F920C-9E0B-54E5-9D4E-C50CE573547B}" dt="2026-10-09T16:55:40.790" v="12" actId="1076"/>
          <ac:picMkLst>
            <pc:docMk/>
            <pc:sldMk cId="0" sldId="258"/>
            <ac:picMk id="40" creationId="{4449E5AA-50BE-BDCA-679A-B8D8DF404FDD}"/>
          </ac:picMkLst>
        </pc:picChg>
      </pc:sldChg>
      <pc:sldChg chg="modSp mod">
        <pc:chgData name="Saad Hassan" userId="27326680739_tp_box_2" providerId="OAuth2" clId="{606F920C-9E0B-54E5-9D4E-C50CE573547B}" dt="2026-10-09T19:34:31.356" v="34" actId="20577"/>
        <pc:sldMkLst>
          <pc:docMk/>
          <pc:sldMk cId="0" sldId="291"/>
        </pc:sldMkLst>
        <pc:spChg chg="mod">
          <ac:chgData name="Saad Hassan" userId="27326680739_tp_box_2" providerId="OAuth2" clId="{606F920C-9E0B-54E5-9D4E-C50CE573547B}" dt="2026-10-09T19:34:17.779" v="31" actId="20577"/>
          <ac:spMkLst>
            <pc:docMk/>
            <pc:sldMk cId="0" sldId="291"/>
            <ac:spMk id="23" creationId="{00000000-0000-0000-0000-000000000000}"/>
          </ac:spMkLst>
        </pc:spChg>
        <pc:spChg chg="mod">
          <ac:chgData name="Saad Hassan" userId="27326680739_tp_box_2" providerId="OAuth2" clId="{606F920C-9E0B-54E5-9D4E-C50CE573547B}" dt="2026-10-09T19:34:31.356" v="34" actId="20577"/>
          <ac:spMkLst>
            <pc:docMk/>
            <pc:sldMk cId="0" sldId="291"/>
            <ac:spMk id="26" creationId="{00000000-0000-0000-0000-000000000000}"/>
          </ac:spMkLst>
        </pc:spChg>
      </pc:sldChg>
      <pc:sldChg chg="modSp">
        <pc:chgData name="Saad Hassan" userId="27326680739_tp_box_2" providerId="OAuth2" clId="{606F920C-9E0B-54E5-9D4E-C50CE573547B}" dt="2026-10-09T19:31:26.694" v="29" actId="20577"/>
        <pc:sldMkLst>
          <pc:docMk/>
          <pc:sldMk cId="0" sldId="292"/>
        </pc:sldMkLst>
        <pc:spChg chg="mod">
          <ac:chgData name="Saad Hassan" userId="27326680739_tp_box_2" providerId="OAuth2" clId="{606F920C-9E0B-54E5-9D4E-C50CE573547B}" dt="2026-10-09T19:31:26.694" v="29" actId="20577"/>
          <ac:spMkLst>
            <pc:docMk/>
            <pc:sldMk cId="0" sldId="292"/>
            <ac:spMk id="2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6055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We're Nick Mattei and Saad Hassan from Tulane's Center for Community-Engaged AI.
Logistics: restrooms, Wi-Fi, break at 10:10. Ask people to grab sticky notes and a reflection card.
TODO before Sunday: drop the IARSLCE conference logo into the dashed box (top left). The CEAI logo has a dark background in the source file, so it sits on a white card.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150 minutes. Two short talks, then most of the morning is yours: individual reflection, share-outs, break, and two breakout groups. The QR code links to saadh.info/pace2 (slides and resources).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Nick introduces himself (about 1 minute).
Bio source: workshop description. Website: nickmattei.net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Saad introduces himself (about 1 minute).
Source: saadh.info. New this summer: NSF award (as PI) on civic AI connecting residents, communities, and local governments.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registrants, so 30 seconds each keeps us at 10 minutes total. Go around the room. Nick and Saad listen for partners and themes to reuse in the activity.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minutes. Goal: a shared, non-technical vocabulary for the rest of the morning, then what we've learned doing AI work with community partners in New Orleans.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warm-up: AI is not new to people's lives. Recommendation, ranking, and matching systems have shaped what we see and buy for years. What's new since 2022 is generative AI that anyone can talk to.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edbc954ce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edbc954ce7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235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347bad439b2_0_10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4" name="Google Shape;444;g347bad439b2_0_10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a:extLst>
            <a:ext uri="{FF2B5EF4-FFF2-40B4-BE49-F238E27FC236}">
              <a16:creationId xmlns:a16="http://schemas.microsoft.com/office/drawing/2014/main" id="{0B26F50D-D383-5459-E0D9-41E06EE14C25}"/>
            </a:ext>
          </a:extLst>
        </p:cNvPr>
        <p:cNvGrpSpPr/>
        <p:nvPr/>
      </p:nvGrpSpPr>
      <p:grpSpPr>
        <a:xfrm>
          <a:off x="0" y="0"/>
          <a:ext cx="0" cy="0"/>
          <a:chOff x="0" y="0"/>
          <a:chExt cx="0" cy="0"/>
        </a:xfrm>
      </p:grpSpPr>
      <p:sp>
        <p:nvSpPr>
          <p:cNvPr id="469" name="Google Shape;469;g347bad439b2_0_654:notes">
            <a:extLst>
              <a:ext uri="{FF2B5EF4-FFF2-40B4-BE49-F238E27FC236}">
                <a16:creationId xmlns:a16="http://schemas.microsoft.com/office/drawing/2014/main" id="{9437E0D8-F3AA-1CB1-09A7-BC57E45BC7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g347bad439b2_0_654:notes">
            <a:extLst>
              <a:ext uri="{FF2B5EF4-FFF2-40B4-BE49-F238E27FC236}">
                <a16:creationId xmlns:a16="http://schemas.microsoft.com/office/drawing/2014/main" id="{C8176031-54AC-C787-6AD6-3D56A7FC519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9025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47bad439b2_0_6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347bad439b2_0_6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500" b="1" dirty="0">
                <a:solidFill>
                  <a:schemeClr val="lt1"/>
                </a:solidFill>
                <a:highlight>
                  <a:srgbClr val="1B1A19"/>
                </a:highlight>
                <a:latin typeface="Roboto"/>
                <a:ea typeface="Roboto"/>
                <a:cs typeface="Roboto"/>
                <a:sym typeface="Roboto"/>
              </a:rPr>
              <a:t>stuffed teddy bear dressed like a bookie sitting behind a teller window with bars taking bets photorealistic</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Nick's 'Three Major Paradigms' slide. Click to reveal each. The key shift: in (2) and (3) nobody writes the rules by hand, so the data and the objective decide behavior. That's exactly where community input matters.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Nick's LLM → Chatbot → Reasoning → Agentic slides (credit: Brown). Point out that agentic systems can change things outside the chat window, which raises the stakes for community settings.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'Good, Bad, Ugl-AI' sequence. The ugly column is the important one: the same feature has a good and a bad side, and it's up to us to maximize benefits and minimize costs.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Nick's 'Making Things Up' example. Good moment to connect to community work: a partner using a chatbot to answer public questions needs a way to verify and correct it.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edbc954ce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edbc954ce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Headlines from Nick's 'What's at Stake' slide: Washington Post on live facial recognition (2025), The Verge on Palantir's predictive policing test, NPR on live cameras. Ask: who was in the room when these were decided?</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'What Can Go Wrong' and 'Automated Decisions of Consequence' (Sweeney 2013, Miller 2015, Barry-Jester et al. 2015; Reuters 2018 on Amazon). These are the decisions where communities have the most at stake and the least say.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the Center for Community-Engaged AI and what we've learned.</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Tulane CEAI's pipeline from Nick's TRICS talk. Emphasize that it's a cycle, not a pipeline where communities supply problems: partners stay involved as projects grow.
NOTE: the CEAI logo file has a dark backdrop baked in; swap for a transparent version if you have one.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Partners: Ayyub Ibrahim and Marvin Arnold (Eye on Surveillance); students Catherine Brooks, Hayden Outlaw, Mikey Sison.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technology as SAWT, adapted with Entergy. Team: Rhon Farber, Bryan Flanagan, Griffin Olimpio, Peter Sapountzis, Jack Zemke.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Director Jesse Manley. This is the clearest case of the virtuous cycle: capstone → pilot → federal funding → new research questions (safety and validation of LLMs in high-stakes settings).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Hrishi Kabra, Ben Armstrong. Different stakeholders hold different notions of fairness (contract-, consequence-, duty-, and character-based).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'Getting Started' section of Culotta &amp; Mattei. Hand off to Saad: 'So how do we actually involve people in design? That's where participatory design comes in.'</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minutes. You already know community engagement deeply. This is the computing and design side of the same conversation: who gets to shape a technology, and how.</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is a way of working on problems that don't have a right answer. That describes most community engagement work. Ask: in your own projects, who decides what 'preferred' means?</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UCD is the industry default. Ask the room: can you spot the limitation? (Answer: who sets the requirements, and who is evaluated against them.)</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 Norman, Design for a Better World (2023). HCD asks designers to immerse themselves and think about systems. But it still assumes the designer is the one who empathizes and decides. That leads to two warnings from the research literature.</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papers I assign in my HCI course. Empathy exercises can substitute for actually working with people. And even when we do invite people in, status hierarchies don't disappear just because there's a workshop.</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 came out of Scandinavian workplace democracy in the 1970s. It's the design-world cousin of CBPR and reciprocity in service learning, which this audience already knows well.</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 is not a panacea. The workshop is not neutral ground; status hierarchies and trust can't be fixed just by inviting people into a room. And design methods themselves can feel alien: one participant called crayons and markers 'an elementary school activity.' We have to steer between two hazards.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'participatory AI' happens only at evaluation, if at all. Participation is most powerful at problem framing and governance. And refusal is a legitimate outcome of participation.</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my research seminar slide 27. Saad: add the key finding or a participant quote.</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my research seminar slide 26. Saad: add one sentence on what families shaped in the design.</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Affective captions → tactile emotions → rich captions authoring. Viewers ranked and co-shaped designs (Elo/TrueSkill comparisons, best-worst scaling).</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most recent project, and now an NSF award (2026) on civic AI that connects residents, communities, and local governments.</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reflection cards and sticky notes. Guiding questions: In community-engaged work, how could AI help expand capacity, or create challenges? What is the appropriate role for AI here? Is there one?
At 9:55 go around for share-outs (about 50 seconds each). Saad and Nick put sticky notes on the wall as people talk.</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Nick and Saad cluster the wall into 2–4 themes. Likely split: AI in how we run engagement (matching, reflection, assessment, reporting) vs. AI in partners' own work. Update the breakout slide with the theme names if time allows.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facilitator keeps time and nudges the group to the next round every 15 minutes. Ask each group to pick a reporter during round 3.</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quick popcorn answers. Point to the website for slides and resources, and collect interest in follow-up (sign-up or the survey).</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rtlCol="0"/>
          <a:lstStyle>
            <a:lvl1pPr marL="0" indent="0" algn="l">
              <a:buNone/>
              <a:defRPr lang="en-US" sz="3000" b="1" dirty="0">
                <a:solidFill>
                  <a:srgbClr val="13221D"/>
                </a:solidFill>
                <a:latin typeface="Inter" pitchFamily="34" charset="0"/>
                <a:ea typeface="Inter" pitchFamily="34" charset="-122"/>
                <a:cs typeface="Inter" pitchFamily="34" charset="-120"/>
              </a:defRPr>
            </a:lvl1pPr>
          </a:lstStyle>
          <a:p>
            <a:pPr marL="0" indent="0" algn="l">
              <a:buNone/>
            </a:pPr>
            <a:r>
              <a:rPr lang="en-US" sz="3000" b="1" dirty="0">
                <a:solidFill>
                  <a:srgbClr val="13221D"/>
                </a:solidFill>
                <a:latin typeface="Inter" pitchFamily="34" charset="0"/>
                <a:ea typeface="Inter" pitchFamily="34" charset="-122"/>
                <a:cs typeface="Inter" pitchFamily="34" charset="-120"/>
              </a:rPr>
              <a:t>Title</a:t>
            </a:r>
            <a:endParaRPr lang="en-US" sz="3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0E3B2E"/>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rtlCol="0"/>
          <a:lstStyle>
            <a:lvl1pPr marL="0" indent="0" algn="l">
              <a:buNone/>
              <a:defRPr lang="en-US" sz="3000" b="1" dirty="0">
                <a:solidFill>
                  <a:srgbClr val="FFFFFF"/>
                </a:solidFill>
                <a:latin typeface="Inter" pitchFamily="34" charset="0"/>
                <a:ea typeface="Inter" pitchFamily="34" charset="-122"/>
                <a:cs typeface="Inter" pitchFamily="34" charset="-120"/>
              </a:defRPr>
            </a:lvl1pPr>
          </a:lstStyle>
          <a:p>
            <a:pPr marL="0" indent="0" algn="l">
              <a:buNone/>
            </a:pPr>
            <a:r>
              <a:rPr lang="en-US" sz="3000" b="1" dirty="0">
                <a:solidFill>
                  <a:srgbClr val="FFFFFF"/>
                </a:solidFill>
                <a:latin typeface="Inter" pitchFamily="34" charset="0"/>
                <a:ea typeface="Inter" pitchFamily="34" charset="-122"/>
                <a:cs typeface="Inter" pitchFamily="34" charset="-120"/>
              </a:rPr>
              <a:t>Title</a:t>
            </a:r>
            <a:endParaRPr lang="en-US" sz="3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BLANK">
    <p:bg>
      <p:bgPr>
        <a:solidFill>
          <a:srgbClr val="0E3B2E"/>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638174" y="2130430"/>
            <a:ext cx="7153275" cy="1470025"/>
          </a:xfrm>
        </p:spPr>
        <p:txBody>
          <a:bodyPr anchor="b"/>
          <a:lstStyle>
            <a:lvl1pPr>
              <a:lnSpc>
                <a:spcPct val="90000"/>
              </a:lnSpc>
              <a:defRPr sz="4000"/>
            </a:lvl1pPr>
          </a:lstStyle>
          <a:p>
            <a:r>
              <a:rPr lang="en-US" noProof="0" dirty="0"/>
              <a:t>Click to edit Master title style</a:t>
            </a:r>
          </a:p>
        </p:txBody>
      </p:sp>
      <p:sp>
        <p:nvSpPr>
          <p:cNvPr id="18435" name="Rectangle 3"/>
          <p:cNvSpPr>
            <a:spLocks noGrp="1" noChangeArrowheads="1"/>
          </p:cNvSpPr>
          <p:nvPr>
            <p:ph type="subTitle" idx="1"/>
          </p:nvPr>
        </p:nvSpPr>
        <p:spPr>
          <a:xfrm>
            <a:off x="638175" y="3886200"/>
            <a:ext cx="7153274" cy="1752600"/>
          </a:xfrm>
        </p:spPr>
        <p:txBody>
          <a:bodyPr/>
          <a:lstStyle>
            <a:lvl1pPr marL="0" indent="0">
              <a:buFontTx/>
              <a:buNone/>
              <a:defRPr sz="1800" b="1">
                <a:solidFill>
                  <a:srgbClr val="00B2F2"/>
                </a:solidFill>
              </a:defRPr>
            </a:lvl1pPr>
          </a:lstStyle>
          <a:p>
            <a:r>
              <a:rPr lang="en-US" noProof="0" dirty="0"/>
              <a:t>Click to edit Master subtitle style</a:t>
            </a:r>
          </a:p>
        </p:txBody>
      </p:sp>
      <p:pic>
        <p:nvPicPr>
          <p:cNvPr id="11" name="Picture 10">
            <a:extLst>
              <a:ext uri="{FF2B5EF4-FFF2-40B4-BE49-F238E27FC236}">
                <a16:creationId xmlns:a16="http://schemas.microsoft.com/office/drawing/2014/main" id="{75DC6D6B-54A0-3249-A81C-465DDF3177D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9355288" y="373793"/>
            <a:ext cx="2341412" cy="873507"/>
          </a:xfrm>
          <a:prstGeom prst="rect">
            <a:avLst/>
          </a:prstGeom>
        </p:spPr>
      </p:pic>
      <p:pic>
        <p:nvPicPr>
          <p:cNvPr id="3" name="Picture 2">
            <a:extLst>
              <a:ext uri="{FF2B5EF4-FFF2-40B4-BE49-F238E27FC236}">
                <a16:creationId xmlns:a16="http://schemas.microsoft.com/office/drawing/2014/main" id="{FDBF3273-E99B-0549-88AF-5B9D6486C483}"/>
              </a:ext>
            </a:extLst>
          </p:cNvPr>
          <p:cNvPicPr>
            <a:picLocks noChangeAspect="1"/>
          </p:cNvPicPr>
          <p:nvPr userDrawn="1"/>
        </p:nvPicPr>
        <p:blipFill>
          <a:blip r:embed="rId3"/>
          <a:stretch>
            <a:fillRect/>
          </a:stretch>
        </p:blipFill>
        <p:spPr>
          <a:xfrm>
            <a:off x="8261350" y="2533650"/>
            <a:ext cx="3606800" cy="2705100"/>
          </a:xfrm>
          <a:prstGeom prst="rect">
            <a:avLst/>
          </a:prstGeom>
        </p:spPr>
      </p:pic>
    </p:spTree>
    <p:extLst>
      <p:ext uri="{BB962C8B-B14F-4D97-AF65-F5344CB8AC3E}">
        <p14:creationId xmlns:p14="http://schemas.microsoft.com/office/powerpoint/2010/main" val="4260103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98471"/>
            <a:ext cx="10972800" cy="427038"/>
          </a:xfrm>
        </p:spPr>
        <p:txBody>
          <a:bodyPr/>
          <a:lstStyle/>
          <a:p>
            <a:r>
              <a:rPr lang="en-US" noProof="0"/>
              <a:t>Click to edit Master title style</a:t>
            </a:r>
          </a:p>
        </p:txBody>
      </p:sp>
      <p:sp>
        <p:nvSpPr>
          <p:cNvPr id="3" name="Content Placeholder 2"/>
          <p:cNvSpPr>
            <a:spLocks noGrp="1"/>
          </p:cNvSpPr>
          <p:nvPr>
            <p:ph idx="1"/>
          </p:nvPr>
        </p:nvSpPr>
        <p:spPr>
          <a:xfrm>
            <a:off x="609600" y="995713"/>
            <a:ext cx="10950971" cy="4322377"/>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Rectangle 6"/>
          <p:cNvSpPr>
            <a:spLocks noGrp="1" noChangeArrowheads="1"/>
          </p:cNvSpPr>
          <p:nvPr>
            <p:ph type="sldNum" sz="quarter" idx="11"/>
          </p:nvPr>
        </p:nvSpPr>
        <p:spPr>
          <a:xfrm>
            <a:off x="8737600" y="6319600"/>
            <a:ext cx="2844800" cy="231775"/>
          </a:xfrm>
          <a:ln/>
        </p:spPr>
        <p:txBody>
          <a:bodyPr/>
          <a:lstStyle>
            <a:lvl1pPr>
              <a:defRPr/>
            </a:lvl1pPr>
          </a:lstStyle>
          <a:p>
            <a:fld id="{AE9108BD-1B63-5E42-A3EF-D85B2E21F76C}" type="slidenum">
              <a:rPr lang="en-US" smtClean="0"/>
              <a:t>‹#›</a:t>
            </a:fld>
            <a:endParaRPr lang="en-US"/>
          </a:p>
        </p:txBody>
      </p:sp>
    </p:spTree>
    <p:extLst>
      <p:ext uri="{BB962C8B-B14F-4D97-AF65-F5344CB8AC3E}">
        <p14:creationId xmlns:p14="http://schemas.microsoft.com/office/powerpoint/2010/main" val="1202549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1" y="1717207"/>
            <a:ext cx="5394393" cy="440895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78212" y="1731638"/>
            <a:ext cx="5314922" cy="440895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6"/>
          <p:cNvSpPr>
            <a:spLocks noGrp="1" noChangeArrowheads="1"/>
          </p:cNvSpPr>
          <p:nvPr>
            <p:ph type="sldNum" sz="quarter" idx="11"/>
          </p:nvPr>
        </p:nvSpPr>
        <p:spPr>
          <a:ln/>
        </p:spPr>
        <p:txBody>
          <a:bodyPr/>
          <a:lstStyle>
            <a:lvl1pPr>
              <a:defRPr/>
            </a:lvl1pPr>
          </a:lstStyle>
          <a:p>
            <a:fld id="{AE9108BD-1B63-5E42-A3EF-D85B2E21F76C}" type="slidenum">
              <a:rPr lang="en-US" smtClean="0"/>
              <a:t>‹#›</a:t>
            </a:fld>
            <a:endParaRPr lang="en-US"/>
          </a:p>
        </p:txBody>
      </p:sp>
    </p:spTree>
    <p:extLst>
      <p:ext uri="{BB962C8B-B14F-4D97-AF65-F5344CB8AC3E}">
        <p14:creationId xmlns:p14="http://schemas.microsoft.com/office/powerpoint/2010/main" val="2138193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1869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039233"/>
            <a:ext cx="11360800" cy="5052800"/>
          </a:xfrm>
          <a:prstGeom prst="rect">
            <a:avLst/>
          </a:prstGeom>
        </p:spPr>
        <p:txBody>
          <a:bodyPr spcFirstLastPara="1" wrap="square" lIns="91425" tIns="91425" rIns="91425" bIns="91425" anchor="t" anchorCtr="0">
            <a:noAutofit/>
          </a:bodyPr>
          <a:lstStyle>
            <a:lvl1pPr marL="609585" lvl="0" indent="-440256">
              <a:spcBef>
                <a:spcPts val="0"/>
              </a:spcBef>
              <a:spcAft>
                <a:spcPts val="0"/>
              </a:spcAft>
              <a:buSzPts val="16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37601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67491"/>
            <a:ext cx="10972800" cy="42703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noProof="0"/>
              <a:t>Click to edit Master title style</a:t>
            </a:r>
          </a:p>
        </p:txBody>
      </p:sp>
      <p:sp>
        <p:nvSpPr>
          <p:cNvPr id="1027" name="Rectangle 3"/>
          <p:cNvSpPr>
            <a:spLocks noGrp="1" noChangeArrowheads="1"/>
          </p:cNvSpPr>
          <p:nvPr>
            <p:ph type="body" idx="1"/>
          </p:nvPr>
        </p:nvSpPr>
        <p:spPr bwMode="auto">
          <a:xfrm>
            <a:off x="609600" y="981872"/>
            <a:ext cx="10950971" cy="432237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noProof="0" dirty="0"/>
              <a:t>Click to edit Master text styles</a:t>
            </a:r>
          </a:p>
          <a:p>
            <a:pPr lvl="0"/>
            <a:r>
              <a:rPr lang="en-US" noProof="0" dirty="0"/>
              <a:t>Second level</a:t>
            </a:r>
          </a:p>
          <a:p>
            <a:pPr lvl="1"/>
            <a:r>
              <a:rPr lang="en-US" noProof="0" dirty="0"/>
              <a:t>Third level</a:t>
            </a:r>
          </a:p>
        </p:txBody>
      </p:sp>
      <p:sp>
        <p:nvSpPr>
          <p:cNvPr id="17414" name="Rectangle 6"/>
          <p:cNvSpPr>
            <a:spLocks noGrp="1" noChangeArrowheads="1"/>
          </p:cNvSpPr>
          <p:nvPr>
            <p:ph type="sldNum" sz="quarter" idx="4"/>
          </p:nvPr>
        </p:nvSpPr>
        <p:spPr bwMode="auto">
          <a:xfrm>
            <a:off x="8737600" y="6324605"/>
            <a:ext cx="2844800" cy="231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100" smtClean="0">
                <a:solidFill>
                  <a:srgbClr val="004266"/>
                </a:solidFill>
              </a:defRPr>
            </a:lvl1pPr>
          </a:lstStyle>
          <a:p>
            <a:fld id="{AE9108BD-1B63-5E42-A3EF-D85B2E21F76C}" type="slidenum">
              <a:rPr lang="en-US" smtClean="0"/>
              <a:t>‹#›</a:t>
            </a:fld>
            <a:endParaRPr lang="en-US" dirty="0"/>
          </a:p>
        </p:txBody>
      </p:sp>
      <p:sp>
        <p:nvSpPr>
          <p:cNvPr id="1033" name="Line 9"/>
          <p:cNvSpPr>
            <a:spLocks noChangeShapeType="1"/>
          </p:cNvSpPr>
          <p:nvPr/>
        </p:nvSpPr>
        <p:spPr bwMode="auto">
          <a:xfrm>
            <a:off x="609600" y="838200"/>
            <a:ext cx="11074400" cy="0"/>
          </a:xfrm>
          <a:prstGeom prst="line">
            <a:avLst/>
          </a:prstGeom>
          <a:noFill/>
          <a:ln w="9525">
            <a:solidFill>
              <a:schemeClr val="tx1"/>
            </a:solidFill>
            <a:round/>
            <a:headEnd/>
            <a:tailEnd/>
          </a:ln>
          <a:effectLst/>
        </p:spPr>
        <p:txBody>
          <a:bodyPr/>
          <a:lstStyle/>
          <a:p>
            <a:pPr>
              <a:defRPr/>
            </a:pPr>
            <a:endParaRPr lang="en-US" sz="1800" noProof="0"/>
          </a:p>
        </p:txBody>
      </p:sp>
      <p:pic>
        <p:nvPicPr>
          <p:cNvPr id="12" name="Picture 11">
            <a:extLst>
              <a:ext uri="{FF2B5EF4-FFF2-40B4-BE49-F238E27FC236}">
                <a16:creationId xmlns:a16="http://schemas.microsoft.com/office/drawing/2014/main" id="{BB0F2294-F296-F644-90DC-518DA2DC5B0F}"/>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10160000" y="138110"/>
            <a:ext cx="1838269" cy="685800"/>
          </a:xfrm>
          <a:prstGeom prst="rect">
            <a:avLst/>
          </a:prstGeom>
        </p:spPr>
      </p:pic>
    </p:spTree>
    <p:extLst>
      <p:ext uri="{BB962C8B-B14F-4D97-AF65-F5344CB8AC3E}">
        <p14:creationId xmlns:p14="http://schemas.microsoft.com/office/powerpoint/2010/main" val="1272394854"/>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hf hdr="0" ftr="0" dt="0"/>
  <p:txStyles>
    <p:titleStyle>
      <a:lvl1pPr algn="l" rtl="0" eaLnBrk="1" fontAlgn="base" hangingPunct="1">
        <a:spcBef>
          <a:spcPct val="0"/>
        </a:spcBef>
        <a:spcAft>
          <a:spcPct val="0"/>
        </a:spcAft>
        <a:defRPr sz="2800" b="1">
          <a:solidFill>
            <a:srgbClr val="004266"/>
          </a:solidFill>
          <a:latin typeface="+mj-lt"/>
          <a:ea typeface="+mj-ea"/>
          <a:cs typeface="+mj-cs"/>
        </a:defRPr>
      </a:lvl1pPr>
      <a:lvl2pPr algn="l" rtl="0" eaLnBrk="1" fontAlgn="base" hangingPunct="1">
        <a:spcBef>
          <a:spcPct val="0"/>
        </a:spcBef>
        <a:spcAft>
          <a:spcPct val="0"/>
        </a:spcAft>
        <a:defRPr sz="2800" b="1">
          <a:solidFill>
            <a:srgbClr val="004266"/>
          </a:solidFill>
          <a:latin typeface="Arial" pitchFamily="34" charset="0"/>
        </a:defRPr>
      </a:lvl2pPr>
      <a:lvl3pPr algn="l" rtl="0" eaLnBrk="1" fontAlgn="base" hangingPunct="1">
        <a:spcBef>
          <a:spcPct val="0"/>
        </a:spcBef>
        <a:spcAft>
          <a:spcPct val="0"/>
        </a:spcAft>
        <a:defRPr sz="2800" b="1">
          <a:solidFill>
            <a:srgbClr val="004266"/>
          </a:solidFill>
          <a:latin typeface="Arial" pitchFamily="34" charset="0"/>
        </a:defRPr>
      </a:lvl3pPr>
      <a:lvl4pPr algn="l" rtl="0" eaLnBrk="1" fontAlgn="base" hangingPunct="1">
        <a:spcBef>
          <a:spcPct val="0"/>
        </a:spcBef>
        <a:spcAft>
          <a:spcPct val="0"/>
        </a:spcAft>
        <a:defRPr sz="2800" b="1">
          <a:solidFill>
            <a:srgbClr val="004266"/>
          </a:solidFill>
          <a:latin typeface="Arial" pitchFamily="34" charset="0"/>
        </a:defRPr>
      </a:lvl4pPr>
      <a:lvl5pPr algn="l" rtl="0" eaLnBrk="1" fontAlgn="base" hangingPunct="1">
        <a:spcBef>
          <a:spcPct val="0"/>
        </a:spcBef>
        <a:spcAft>
          <a:spcPct val="0"/>
        </a:spcAft>
        <a:defRPr sz="2800" b="1">
          <a:solidFill>
            <a:srgbClr val="004266"/>
          </a:solidFill>
          <a:latin typeface="Arial" pitchFamily="34" charset="0"/>
        </a:defRPr>
      </a:lvl5pPr>
      <a:lvl6pPr marL="457200" algn="l" rtl="0" eaLnBrk="1" fontAlgn="base" hangingPunct="1">
        <a:spcBef>
          <a:spcPct val="0"/>
        </a:spcBef>
        <a:spcAft>
          <a:spcPct val="0"/>
        </a:spcAft>
        <a:defRPr sz="2800" b="1">
          <a:solidFill>
            <a:srgbClr val="004266"/>
          </a:solidFill>
          <a:latin typeface="Arial" pitchFamily="34" charset="0"/>
        </a:defRPr>
      </a:lvl6pPr>
      <a:lvl7pPr marL="914400" algn="l" rtl="0" eaLnBrk="1" fontAlgn="base" hangingPunct="1">
        <a:spcBef>
          <a:spcPct val="0"/>
        </a:spcBef>
        <a:spcAft>
          <a:spcPct val="0"/>
        </a:spcAft>
        <a:defRPr sz="2800" b="1">
          <a:solidFill>
            <a:srgbClr val="004266"/>
          </a:solidFill>
          <a:latin typeface="Arial" pitchFamily="34" charset="0"/>
        </a:defRPr>
      </a:lvl7pPr>
      <a:lvl8pPr marL="1371600" algn="l" rtl="0" eaLnBrk="1" fontAlgn="base" hangingPunct="1">
        <a:spcBef>
          <a:spcPct val="0"/>
        </a:spcBef>
        <a:spcAft>
          <a:spcPct val="0"/>
        </a:spcAft>
        <a:defRPr sz="2800" b="1">
          <a:solidFill>
            <a:srgbClr val="004266"/>
          </a:solidFill>
          <a:latin typeface="Arial" pitchFamily="34" charset="0"/>
        </a:defRPr>
      </a:lvl8pPr>
      <a:lvl9pPr marL="1828800" algn="l" rtl="0" eaLnBrk="1" fontAlgn="base" hangingPunct="1">
        <a:spcBef>
          <a:spcPct val="0"/>
        </a:spcBef>
        <a:spcAft>
          <a:spcPct val="0"/>
        </a:spcAft>
        <a:defRPr sz="2800" b="1">
          <a:solidFill>
            <a:srgbClr val="004266"/>
          </a:solidFill>
          <a:latin typeface="Arial" pitchFamily="34" charset="0"/>
        </a:defRPr>
      </a:lvl9pPr>
    </p:titleStyle>
    <p:bodyStyle>
      <a:lvl1pPr marL="231775" indent="-231775" algn="l" rtl="0" eaLnBrk="1" fontAlgn="base" hangingPunct="1">
        <a:spcBef>
          <a:spcPct val="20000"/>
        </a:spcBef>
        <a:spcAft>
          <a:spcPct val="0"/>
        </a:spcAft>
        <a:buChar char="•"/>
        <a:defRPr sz="2000">
          <a:solidFill>
            <a:srgbClr val="004266"/>
          </a:solidFill>
          <a:latin typeface="+mn-lt"/>
          <a:ea typeface="+mn-ea"/>
          <a:cs typeface="+mn-cs"/>
        </a:defRPr>
      </a:lvl1pPr>
      <a:lvl2pPr marL="742950" indent="-396875" algn="l" rtl="0" eaLnBrk="1" fontAlgn="base" hangingPunct="1">
        <a:spcBef>
          <a:spcPct val="20000"/>
        </a:spcBef>
        <a:spcAft>
          <a:spcPct val="0"/>
        </a:spcAft>
        <a:buFont typeface="Arial" pitchFamily="34" charset="0"/>
        <a:buChar char="–"/>
        <a:defRPr sz="2000">
          <a:solidFill>
            <a:srgbClr val="004266"/>
          </a:solidFill>
          <a:latin typeface="+mn-lt"/>
        </a:defRPr>
      </a:lvl2pPr>
      <a:lvl3pPr marL="1143000" indent="-228600" algn="l" rtl="0" eaLnBrk="1" fontAlgn="base" hangingPunct="1">
        <a:spcBef>
          <a:spcPct val="20000"/>
        </a:spcBef>
        <a:spcAft>
          <a:spcPct val="0"/>
        </a:spcAft>
        <a:buFont typeface="Arial" pitchFamily="34" charset="0"/>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saadh.info/pace2"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nickmattei.ne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saadh.info"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hyperlink" Target="https://www.oreilly.com/radar/the-end-of-programming-as-we-know-it/" TargetMode="External"/><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 Id="rId9" Type="http://schemas.openxmlformats.org/officeDocument/2006/relationships/hyperlink" Target="https://rebrand.ly/SciFi-Boo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en.wikipedia.org/wiki/History_of_traffic_lights" TargetMode="External"/><Relationship Id="rId3" Type="http://schemas.openxmlformats.org/officeDocument/2006/relationships/image" Target="../media/image34.png"/><Relationship Id="rId7" Type="http://schemas.openxmlformats.org/officeDocument/2006/relationships/hyperlink" Target="https://www.smithsonianmag.com/innovation/brief-history-stoplight-18096873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3.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8.tiff"/><Relationship Id="rId7" Type="http://schemas.openxmlformats.org/officeDocument/2006/relationships/image" Target="../media/image42.gif"/><Relationship Id="rId2" Type="http://schemas.openxmlformats.org/officeDocument/2006/relationships/image" Target="../media/image37.tiff"/><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tiff"/></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4.jpg"/><Relationship Id="rId4" Type="http://schemas.openxmlformats.org/officeDocument/2006/relationships/image" Target="../media/image53.jp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6.jp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8.jp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0.jpg"/></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7.jpg"/></Relationships>
</file>

<file path=ppt/slides/_rels/slide4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jpg"/><Relationship Id="rId4" Type="http://schemas.openxmlformats.org/officeDocument/2006/relationships/image" Target="../media/image79.png"/></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83.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hyperlink" Target="https://saadh.info/pace2"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me_chip_1"/>
          <p:cNvSpPr txBox="1"/>
          <p:nvPr/>
        </p:nvSpPr>
        <p:spPr>
          <a:xfrm>
            <a:off x="8442655" y="475488"/>
            <a:ext cx="32004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Sun, Oct 11  ·  9:00 – 11:30</a:t>
            </a:r>
            <a:endParaRPr lang="en-US" sz="1400" dirty="0"/>
          </a:p>
        </p:txBody>
      </p:sp>
      <p:sp>
        <p:nvSpPr>
          <p:cNvPr id="3" name="prog_welcome_2"/>
          <p:cNvSpPr/>
          <p:nvPr/>
        </p:nvSpPr>
        <p:spPr>
          <a:xfrm>
            <a:off x="548640" y="6400800"/>
            <a:ext cx="715244" cy="73152"/>
          </a:xfrm>
          <a:prstGeom prst="rect">
            <a:avLst/>
          </a:prstGeom>
          <a:solidFill>
            <a:srgbClr val="E8613A"/>
          </a:solidFill>
          <a:ln w="12700">
            <a:solidFill>
              <a:srgbClr val="E8613A"/>
            </a:solidFill>
            <a:prstDash val="solid"/>
          </a:ln>
        </p:spPr>
        <p:txBody>
          <a:bodyPr/>
          <a:lstStyle/>
          <a:p>
            <a:endParaRPr lang="en-US"/>
          </a:p>
        </p:txBody>
      </p:sp>
      <p:sp>
        <p:nvSpPr>
          <p:cNvPr id="4" name="prog_lbl_welcome_3"/>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Welcome</a:t>
            </a:r>
            <a:endParaRPr lang="en-US" sz="1000" dirty="0"/>
          </a:p>
        </p:txBody>
      </p:sp>
      <p:sp>
        <p:nvSpPr>
          <p:cNvPr id="5" name="prog_ai_4"/>
          <p:cNvSpPr/>
          <p:nvPr/>
        </p:nvSpPr>
        <p:spPr>
          <a:xfrm>
            <a:off x="1309604"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6" name="prog_lbl_ai_5"/>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AI</a:t>
            </a:r>
            <a:endParaRPr lang="en-US" sz="1000" dirty="0"/>
          </a:p>
        </p:txBody>
      </p:sp>
      <p:sp>
        <p:nvSpPr>
          <p:cNvPr id="7" name="prog_pd_6"/>
          <p:cNvSpPr/>
          <p:nvPr/>
        </p:nvSpPr>
        <p:spPr>
          <a:xfrm>
            <a:off x="2428189"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8" name="prog_lbl_pd_7"/>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Design</a:t>
            </a:r>
            <a:endParaRPr lang="en-US" sz="1000" dirty="0"/>
          </a:p>
        </p:txBody>
      </p:sp>
      <p:sp>
        <p:nvSpPr>
          <p:cNvPr id="9" name="prog_reflect_8"/>
          <p:cNvSpPr/>
          <p:nvPr/>
        </p:nvSpPr>
        <p:spPr>
          <a:xfrm>
            <a:off x="3546775"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0" name="prog_lbl_reflect_9"/>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Reflect</a:t>
            </a:r>
            <a:endParaRPr lang="en-US" sz="1000" dirty="0"/>
          </a:p>
        </p:txBody>
      </p:sp>
      <p:sp>
        <p:nvSpPr>
          <p:cNvPr id="11" name="prog_share_10"/>
          <p:cNvSpPr/>
          <p:nvPr/>
        </p:nvSpPr>
        <p:spPr>
          <a:xfrm>
            <a:off x="4665360"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2" name="prog_lbl_share_11"/>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Share</a:t>
            </a:r>
            <a:endParaRPr lang="en-US" sz="1000" dirty="0"/>
          </a:p>
        </p:txBody>
      </p:sp>
      <p:sp>
        <p:nvSpPr>
          <p:cNvPr id="13" name="prog_break_12"/>
          <p:cNvSpPr/>
          <p:nvPr/>
        </p:nvSpPr>
        <p:spPr>
          <a:xfrm>
            <a:off x="5783946"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4" name="prog_lbl_break_13"/>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Break</a:t>
            </a:r>
            <a:endParaRPr lang="en-US" sz="1000" dirty="0"/>
          </a:p>
        </p:txBody>
      </p:sp>
      <p:sp>
        <p:nvSpPr>
          <p:cNvPr id="15" name="prog_breakout_14"/>
          <p:cNvSpPr/>
          <p:nvPr/>
        </p:nvSpPr>
        <p:spPr>
          <a:xfrm>
            <a:off x="6902531" y="6400800"/>
            <a:ext cx="3218597" cy="73152"/>
          </a:xfrm>
          <a:prstGeom prst="rect">
            <a:avLst/>
          </a:prstGeom>
          <a:solidFill>
            <a:srgbClr val="2A5A4A"/>
          </a:solidFill>
          <a:ln w="12700">
            <a:solidFill>
              <a:srgbClr val="2A5A4A"/>
            </a:solidFill>
            <a:prstDash val="solid"/>
          </a:ln>
        </p:spPr>
        <p:txBody>
          <a:bodyPr/>
          <a:lstStyle/>
          <a:p>
            <a:endParaRPr lang="en-US"/>
          </a:p>
        </p:txBody>
      </p:sp>
      <p:sp>
        <p:nvSpPr>
          <p:cNvPr id="16" name="prog_lbl_breakout_15"/>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Breakouts</a:t>
            </a:r>
            <a:endParaRPr lang="en-US" sz="1000" dirty="0"/>
          </a:p>
        </p:txBody>
      </p:sp>
      <p:sp>
        <p:nvSpPr>
          <p:cNvPr id="17" name="prog_report_16"/>
          <p:cNvSpPr/>
          <p:nvPr/>
        </p:nvSpPr>
        <p:spPr>
          <a:xfrm>
            <a:off x="10166848"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18" name="prog_lbl_report_17"/>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Report</a:t>
            </a:r>
            <a:endParaRPr lang="en-US" sz="1000" dirty="0"/>
          </a:p>
        </p:txBody>
      </p:sp>
      <p:sp>
        <p:nvSpPr>
          <p:cNvPr id="19" name="prog_close_18"/>
          <p:cNvSpPr/>
          <p:nvPr/>
        </p:nvSpPr>
        <p:spPr>
          <a:xfrm>
            <a:off x="10927812"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20" name="prog_lbl_close_19"/>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Debrief</a:t>
            </a:r>
            <a:endParaRPr lang="en-US" sz="1000" dirty="0"/>
          </a:p>
        </p:txBody>
      </p:sp>
      <p:sp>
        <p:nvSpPr>
          <p:cNvPr id="22" name="a1_txt_21"/>
          <p:cNvSpPr txBox="1"/>
          <p:nvPr/>
        </p:nvSpPr>
        <p:spPr>
          <a:xfrm>
            <a:off x="548640" y="1783080"/>
            <a:ext cx="8229600" cy="365760"/>
          </a:xfrm>
          <a:prstGeom prst="rect">
            <a:avLst/>
          </a:prstGeom>
          <a:noFill/>
          <a:ln/>
        </p:spPr>
        <p:txBody>
          <a:bodyPr wrap="square" lIns="0" tIns="0" rIns="0" bIns="0" rtlCol="0" anchor="t"/>
          <a:lstStyle/>
          <a:p>
            <a:pPr marL="0" indent="0">
              <a:buNone/>
            </a:pPr>
            <a:r>
              <a:rPr lang="en-US" sz="1400" b="1" kern="0" spc="200" dirty="0">
                <a:solidFill>
                  <a:srgbClr val="F2B33D"/>
                </a:solidFill>
                <a:latin typeface="Inter" pitchFamily="34" charset="0"/>
                <a:ea typeface="Inter" pitchFamily="34" charset="-122"/>
                <a:cs typeface="Inter" pitchFamily="34" charset="-120"/>
              </a:rPr>
              <a:t>IARSLCE 2026  ·  PRE-CONFERENCE WORKSHOP</a:t>
            </a:r>
            <a:endParaRPr lang="en-US" sz="1400" dirty="0"/>
          </a:p>
        </p:txBody>
      </p:sp>
      <p:sp>
        <p:nvSpPr>
          <p:cNvPr id="23" name="txt_22"/>
          <p:cNvSpPr txBox="1"/>
          <p:nvPr/>
        </p:nvSpPr>
        <p:spPr>
          <a:xfrm>
            <a:off x="548640" y="2194560"/>
            <a:ext cx="7863840" cy="1737360"/>
          </a:xfrm>
          <a:prstGeom prst="rect">
            <a:avLst/>
          </a:prstGeom>
          <a:noFill/>
          <a:ln/>
        </p:spPr>
        <p:txBody>
          <a:bodyPr wrap="square" lIns="0" tIns="0" rIns="0" bIns="0" rtlCol="0" anchor="t"/>
          <a:lstStyle/>
          <a:p>
            <a:pPr marL="0" indent="0">
              <a:buNone/>
            </a:pPr>
            <a:r>
              <a:rPr lang="en-US" sz="4600" b="1" dirty="0">
                <a:solidFill>
                  <a:srgbClr val="FFFFFF"/>
                </a:solidFill>
                <a:latin typeface="Inter" pitchFamily="34" charset="0"/>
                <a:ea typeface="Inter" pitchFamily="34" charset="-122"/>
                <a:cs typeface="Inter" pitchFamily="34" charset="-120"/>
              </a:rPr>
              <a:t>Participatory AI for Community Engagement</a:t>
            </a:r>
            <a:endParaRPr lang="en-US" sz="4600" dirty="0"/>
          </a:p>
        </p:txBody>
      </p:sp>
      <p:sp>
        <p:nvSpPr>
          <p:cNvPr id="24" name="a2_txt_23"/>
          <p:cNvSpPr txBox="1"/>
          <p:nvPr/>
        </p:nvSpPr>
        <p:spPr>
          <a:xfrm>
            <a:off x="548640" y="4069080"/>
            <a:ext cx="7315200" cy="411480"/>
          </a:xfrm>
          <a:prstGeom prst="rect">
            <a:avLst/>
          </a:prstGeom>
          <a:noFill/>
          <a:ln/>
        </p:spPr>
        <p:txBody>
          <a:bodyPr wrap="square" lIns="0" tIns="0" rIns="0" bIns="0" rtlCol="0" anchor="t"/>
          <a:lstStyle/>
          <a:p>
            <a:pPr marL="0" indent="0">
              <a:buNone/>
            </a:pPr>
            <a:r>
              <a:rPr lang="en-US" sz="2200" b="1" dirty="0">
                <a:solidFill>
                  <a:srgbClr val="FFFFFF"/>
                </a:solidFill>
                <a:latin typeface="Inter" pitchFamily="34" charset="0"/>
                <a:ea typeface="Inter" pitchFamily="34" charset="-122"/>
                <a:cs typeface="Inter" pitchFamily="34" charset="-120"/>
              </a:rPr>
              <a:t>Nicholas Mattei  &amp;  Saad Hassan</a:t>
            </a:r>
            <a:endParaRPr lang="en-US" sz="2200" dirty="0"/>
          </a:p>
        </p:txBody>
      </p:sp>
      <p:sp>
        <p:nvSpPr>
          <p:cNvPr id="25" name="a2_txt_24"/>
          <p:cNvSpPr txBox="1"/>
          <p:nvPr/>
        </p:nvSpPr>
        <p:spPr>
          <a:xfrm>
            <a:off x="548640" y="4480560"/>
            <a:ext cx="7315200" cy="365760"/>
          </a:xfrm>
          <a:prstGeom prst="rect">
            <a:avLst/>
          </a:prstGeom>
          <a:noFill/>
          <a:ln/>
        </p:spPr>
        <p:txBody>
          <a:bodyPr wrap="square" lIns="0" tIns="0" rIns="0" bIns="0" rtlCol="0" anchor="t"/>
          <a:lstStyle/>
          <a:p>
            <a:pPr marL="0" indent="0">
              <a:buNone/>
            </a:pPr>
            <a:r>
              <a:rPr lang="en-US" sz="1600" dirty="0">
                <a:solidFill>
                  <a:srgbClr val="A9C4B8"/>
                </a:solidFill>
                <a:latin typeface="Inter" pitchFamily="34" charset="0"/>
                <a:ea typeface="Inter" pitchFamily="34" charset="-122"/>
                <a:cs typeface="Inter" pitchFamily="34" charset="-120"/>
              </a:rPr>
              <a:t>Tulane Center for Community-Engaged Artificial Intelligence</a:t>
            </a:r>
            <a:endParaRPr lang="en-US" sz="1600" dirty="0"/>
          </a:p>
        </p:txBody>
      </p:sp>
      <p:sp>
        <p:nvSpPr>
          <p:cNvPr id="26" name="a3_txt_25"/>
          <p:cNvSpPr txBox="1"/>
          <p:nvPr/>
        </p:nvSpPr>
        <p:spPr>
          <a:xfrm>
            <a:off x="548640" y="5166360"/>
            <a:ext cx="7315200" cy="731520"/>
          </a:xfrm>
          <a:prstGeom prst="rect">
            <a:avLst/>
          </a:prstGeom>
          <a:noFill/>
          <a:ln/>
        </p:spPr>
        <p:txBody>
          <a:bodyPr wrap="square" lIns="0" tIns="0" rIns="0" bIns="0" rtlCol="0" anchor="t"/>
          <a:lstStyle/>
          <a:p>
            <a:pPr marL="0" indent="0">
              <a:buNone/>
            </a:pPr>
            <a:r>
              <a:rPr lang="en-US" sz="1600" dirty="0">
                <a:solidFill>
                  <a:srgbClr val="FFFFFF"/>
                </a:solidFill>
                <a:latin typeface="Inter" pitchFamily="34" charset="0"/>
                <a:ea typeface="Inter" pitchFamily="34" charset="-122"/>
                <a:cs typeface="Inter" pitchFamily="34" charset="-120"/>
              </a:rPr>
              <a:t>Sunday, October 11, 2026  ·  9:00 – 11:30 am</a:t>
            </a:r>
            <a:endParaRPr lang="en-US" sz="1600" dirty="0"/>
          </a:p>
          <a:p>
            <a:pPr marL="0" indent="0">
              <a:buNone/>
            </a:pPr>
            <a:r>
              <a:rPr lang="en-US" sz="1600" dirty="0">
                <a:solidFill>
                  <a:srgbClr val="FFFFFF"/>
                </a:solidFill>
                <a:latin typeface="Inter" pitchFamily="34" charset="0"/>
                <a:ea typeface="Inter" pitchFamily="34" charset="-122"/>
                <a:cs typeface="Inter" pitchFamily="34" charset="-120"/>
              </a:rPr>
              <a:t>Monroe Hall 152</a:t>
            </a:r>
            <a:r>
              <a:rPr lang="en-US" sz="1600">
                <a:solidFill>
                  <a:srgbClr val="FFFFFF"/>
                </a:solidFill>
                <a:latin typeface="Inter" pitchFamily="34" charset="0"/>
                <a:ea typeface="Inter" pitchFamily="34" charset="-122"/>
                <a:cs typeface="Inter" pitchFamily="34" charset="-120"/>
              </a:rPr>
              <a:t>, Loyola </a:t>
            </a:r>
            <a:r>
              <a:rPr lang="en-US" sz="1600" dirty="0">
                <a:solidFill>
                  <a:srgbClr val="FFFFFF"/>
                </a:solidFill>
                <a:latin typeface="Inter" pitchFamily="34" charset="0"/>
                <a:ea typeface="Inter" pitchFamily="34" charset="-122"/>
                <a:cs typeface="Inter" pitchFamily="34" charset="-120"/>
              </a:rPr>
              <a:t>University, New Orleans</a:t>
            </a:r>
            <a:endParaRPr lang="en-US" sz="1600" dirty="0"/>
          </a:p>
        </p:txBody>
      </p:sp>
      <p:sp>
        <p:nvSpPr>
          <p:cNvPr id="27" name="a1_card_26"/>
          <p:cNvSpPr/>
          <p:nvPr/>
        </p:nvSpPr>
        <p:spPr>
          <a:xfrm>
            <a:off x="8732520" y="2286000"/>
            <a:ext cx="2907792" cy="2907792"/>
          </a:xfrm>
          <a:prstGeom prst="roundRect">
            <a:avLst>
              <a:gd name="adj" fmla="val 6289"/>
            </a:avLst>
          </a:prstGeom>
          <a:solidFill>
            <a:srgbClr val="FFFFFF"/>
          </a:solidFill>
          <a:ln w="12700">
            <a:solidFill>
              <a:srgbClr val="FFFFFF"/>
            </a:solidFill>
            <a:prstDash val="solid"/>
          </a:ln>
        </p:spPr>
        <p:txBody>
          <a:bodyPr/>
          <a:lstStyle/>
          <a:p>
            <a:endParaRPr lang="en-US"/>
          </a:p>
        </p:txBody>
      </p:sp>
      <p:pic>
        <p:nvPicPr>
          <p:cNvPr id="28" name="a1_img_ceai_logo_27" descr="/home/claude/assets/ceai_logo.png"/>
          <p:cNvPicPr>
            <a:picLocks noChangeAspect="1"/>
          </p:cNvPicPr>
          <p:nvPr/>
        </p:nvPicPr>
        <p:blipFill>
          <a:blip r:embed="rId3"/>
          <a:stretch>
            <a:fillRect/>
          </a:stretch>
        </p:blipFill>
        <p:spPr>
          <a:xfrm>
            <a:off x="8915400" y="3349772"/>
            <a:ext cx="2542032" cy="798536"/>
          </a:xfrm>
          <a:prstGeom prst="rect">
            <a:avLst/>
          </a:prstGeom>
        </p:spPr>
      </p:pic>
      <p:pic>
        <p:nvPicPr>
          <p:cNvPr id="29" name="Picture 28">
            <a:extLst>
              <a:ext uri="{FF2B5EF4-FFF2-40B4-BE49-F238E27FC236}">
                <a16:creationId xmlns:a16="http://schemas.microsoft.com/office/drawing/2014/main" id="{3FC77F1C-7BB6-584B-3C35-8F30251972F6}"/>
              </a:ext>
            </a:extLst>
          </p:cNvPr>
          <p:cNvPicPr>
            <a:picLocks noChangeAspect="1"/>
          </p:cNvPicPr>
          <p:nvPr/>
        </p:nvPicPr>
        <p:blipFill>
          <a:blip r:embed="rId4"/>
          <a:stretch>
            <a:fillRect/>
          </a:stretch>
        </p:blipFill>
        <p:spPr>
          <a:xfrm>
            <a:off x="315687" y="273050"/>
            <a:ext cx="3060700" cy="825500"/>
          </a:xfrm>
          <a:prstGeom prst="roundRect">
            <a:avLst/>
          </a:prstGeom>
          <a:ln>
            <a:noFill/>
          </a:ln>
          <a:effectLst>
            <a:outerShdw blurRad="190500" algn="tl" rotWithShape="0">
              <a:srgbClr val="000000">
                <a:alpha val="7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400"/>
                                        <p:tgtEl>
                                          <p:spTgt spid="27"/>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400"/>
                                        <p:tgtEl>
                                          <p:spTgt spid="28"/>
                                        </p:tgtEl>
                                      </p:cBhvr>
                                    </p:animEffect>
                                  </p:childTnLst>
                                </p:cTn>
                              </p:par>
                            </p:childTnLst>
                          </p:cTn>
                        </p:par>
                        <p:par>
                          <p:cTn id="14" fill="hold">
                            <p:stCondLst>
                              <p:cond delay="4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400"/>
                                        <p:tgtEl>
                                          <p:spTgt spid="2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400"/>
                                        <p:tgtEl>
                                          <p:spTgt spid="25"/>
                                        </p:tgtEl>
                                      </p:cBhvr>
                                    </p:animEffect>
                                  </p:childTnLst>
                                </p:cTn>
                              </p:par>
                            </p:childTnLst>
                          </p:cTn>
                        </p:par>
                        <p:par>
                          <p:cTn id="21" fill="hold">
                            <p:stCondLst>
                              <p:cond delay="8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animBg="1"/>
      <p:bldP spid="26" grpId="0" animBg="1"/>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Today's plan</a:t>
            </a:r>
            <a:endParaRPr lang="en-US" sz="3000" dirty="0"/>
          </a:p>
        </p:txBody>
      </p:sp>
      <p:sp>
        <p:nvSpPr>
          <p:cNvPr id="3" name="time_chip_28"/>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9:00 – 9:10  ·  10 min</a:t>
            </a:r>
            <a:endParaRPr lang="en-US" sz="1400" dirty="0"/>
          </a:p>
        </p:txBody>
      </p:sp>
      <p:sp>
        <p:nvSpPr>
          <p:cNvPr id="4" name="prog_welcome_29"/>
          <p:cNvSpPr/>
          <p:nvPr/>
        </p:nvSpPr>
        <p:spPr>
          <a:xfrm>
            <a:off x="548640" y="6400800"/>
            <a:ext cx="715244" cy="73152"/>
          </a:xfrm>
          <a:prstGeom prst="rect">
            <a:avLst/>
          </a:prstGeom>
          <a:solidFill>
            <a:srgbClr val="E8613A"/>
          </a:solidFill>
          <a:ln w="12700">
            <a:solidFill>
              <a:srgbClr val="E8613A"/>
            </a:solidFill>
            <a:prstDash val="solid"/>
          </a:ln>
        </p:spPr>
        <p:txBody>
          <a:bodyPr/>
          <a:lstStyle/>
          <a:p>
            <a:endParaRPr lang="en-US"/>
          </a:p>
        </p:txBody>
      </p:sp>
      <p:sp>
        <p:nvSpPr>
          <p:cNvPr id="5" name="prog_lbl_welcome_30"/>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Welcome</a:t>
            </a:r>
            <a:endParaRPr lang="en-US" sz="1000" dirty="0"/>
          </a:p>
        </p:txBody>
      </p:sp>
      <p:sp>
        <p:nvSpPr>
          <p:cNvPr id="6" name="prog_ai_31"/>
          <p:cNvSpPr/>
          <p:nvPr/>
        </p:nvSpPr>
        <p:spPr>
          <a:xfrm>
            <a:off x="1309604"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7" name="prog_lbl_ai_32"/>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AI</a:t>
            </a:r>
            <a:endParaRPr lang="en-US" sz="1000" dirty="0"/>
          </a:p>
        </p:txBody>
      </p:sp>
      <p:sp>
        <p:nvSpPr>
          <p:cNvPr id="8" name="prog_pd_33"/>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34"/>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35"/>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36"/>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37"/>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38"/>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39"/>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40"/>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41"/>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42"/>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43"/>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44"/>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45"/>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46"/>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ard_47"/>
          <p:cNvSpPr/>
          <p:nvPr/>
        </p:nvSpPr>
        <p:spPr>
          <a:xfrm>
            <a:off x="548640" y="1417320"/>
            <a:ext cx="7589520" cy="475488"/>
          </a:xfrm>
          <a:prstGeom prst="roundRect">
            <a:avLst>
              <a:gd name="adj" fmla="val 15385"/>
            </a:avLst>
          </a:prstGeom>
          <a:solidFill>
            <a:srgbClr val="F4F8F6"/>
          </a:solidFill>
          <a:ln w="12700">
            <a:solidFill>
              <a:srgbClr val="F4F8F6"/>
            </a:solidFill>
            <a:prstDash val="solid"/>
          </a:ln>
        </p:spPr>
        <p:txBody>
          <a:bodyPr/>
          <a:lstStyle/>
          <a:p>
            <a:endParaRPr lang="en-US"/>
          </a:p>
        </p:txBody>
      </p:sp>
      <p:sp>
        <p:nvSpPr>
          <p:cNvPr id="23" name="txt_48"/>
          <p:cNvSpPr txBox="1"/>
          <p:nvPr/>
        </p:nvSpPr>
        <p:spPr>
          <a:xfrm>
            <a:off x="731520" y="1417320"/>
            <a:ext cx="914400" cy="475488"/>
          </a:xfrm>
          <a:prstGeom prst="rect">
            <a:avLst/>
          </a:prstGeom>
          <a:noFill/>
          <a:ln/>
        </p:spPr>
        <p:txBody>
          <a:bodyPr wrap="square" lIns="0" tIns="0" rIns="0" bIns="0" rtlCol="0" anchor="ctr"/>
          <a:lstStyle/>
          <a:p>
            <a:pPr marL="0" indent="0">
              <a:buNone/>
            </a:pPr>
            <a:r>
              <a:rPr lang="en-US" sz="1600" b="1" dirty="0">
                <a:solidFill>
                  <a:srgbClr val="E8613A"/>
                </a:solidFill>
                <a:latin typeface="Inter" pitchFamily="34" charset="0"/>
                <a:ea typeface="Inter" pitchFamily="34" charset="-122"/>
                <a:cs typeface="Inter" pitchFamily="34" charset="-120"/>
              </a:rPr>
              <a:t>9:00</a:t>
            </a:r>
            <a:endParaRPr lang="en-US" sz="1600" dirty="0"/>
          </a:p>
        </p:txBody>
      </p:sp>
      <p:sp>
        <p:nvSpPr>
          <p:cNvPr id="24" name="txt_49"/>
          <p:cNvSpPr txBox="1"/>
          <p:nvPr/>
        </p:nvSpPr>
        <p:spPr>
          <a:xfrm>
            <a:off x="1737360" y="1417320"/>
            <a:ext cx="4206240" cy="475488"/>
          </a:xfrm>
          <a:prstGeom prst="rect">
            <a:avLst/>
          </a:prstGeom>
          <a:noFill/>
          <a:ln/>
        </p:spPr>
        <p:txBody>
          <a:bodyPr wrap="square" lIns="0" tIns="0" rIns="0" bIns="0" rtlCol="0" anchor="ctr"/>
          <a:lstStyle/>
          <a:p>
            <a:pPr marL="0" indent="0">
              <a:buNone/>
            </a:pPr>
            <a:r>
              <a:rPr lang="en-US" sz="1600" dirty="0">
                <a:solidFill>
                  <a:srgbClr val="13221D"/>
                </a:solidFill>
                <a:latin typeface="Inter" pitchFamily="34" charset="0"/>
                <a:ea typeface="Inter" pitchFamily="34" charset="-122"/>
                <a:cs typeface="Inter" pitchFamily="34" charset="-120"/>
              </a:rPr>
              <a:t>Welcome and introductions</a:t>
            </a:r>
            <a:endParaRPr lang="en-US" sz="1600" dirty="0"/>
          </a:p>
        </p:txBody>
      </p:sp>
      <p:sp>
        <p:nvSpPr>
          <p:cNvPr id="25" name="txt_50"/>
          <p:cNvSpPr txBox="1"/>
          <p:nvPr/>
        </p:nvSpPr>
        <p:spPr>
          <a:xfrm>
            <a:off x="5943600" y="1417320"/>
            <a:ext cx="2057400" cy="475488"/>
          </a:xfrm>
          <a:prstGeom prst="rect">
            <a:avLst/>
          </a:prstGeom>
          <a:noFill/>
          <a:ln/>
        </p:spPr>
        <p:txBody>
          <a:bodyPr wrap="square" lIns="0" tIns="0" rIns="0" bIns="0" rtlCol="0" anchor="ctr"/>
          <a:lstStyle/>
          <a:p>
            <a:pPr marL="0" indent="0" algn="r">
              <a:buNone/>
            </a:pPr>
            <a:r>
              <a:rPr lang="en-US" sz="1300" dirty="0">
                <a:solidFill>
                  <a:srgbClr val="5E6E68"/>
                </a:solidFill>
                <a:latin typeface="Inter" pitchFamily="34" charset="0"/>
                <a:ea typeface="Inter" pitchFamily="34" charset="-122"/>
                <a:cs typeface="Inter" pitchFamily="34" charset="-120"/>
              </a:rPr>
              <a:t>Nick &amp; Saad</a:t>
            </a:r>
            <a:endParaRPr lang="en-US" sz="1300" dirty="0"/>
          </a:p>
        </p:txBody>
      </p:sp>
      <p:sp>
        <p:nvSpPr>
          <p:cNvPr id="26" name="txt_51"/>
          <p:cNvSpPr txBox="1"/>
          <p:nvPr/>
        </p:nvSpPr>
        <p:spPr>
          <a:xfrm>
            <a:off x="731520" y="1929384"/>
            <a:ext cx="914400" cy="475488"/>
          </a:xfrm>
          <a:prstGeom prst="rect">
            <a:avLst/>
          </a:prstGeom>
          <a:noFill/>
          <a:ln/>
        </p:spPr>
        <p:txBody>
          <a:bodyPr wrap="square" lIns="0" tIns="0" rIns="0" bIns="0" rtlCol="0" anchor="ctr"/>
          <a:lstStyle/>
          <a:p>
            <a:pPr marL="0" indent="0">
              <a:buNone/>
            </a:pPr>
            <a:r>
              <a:rPr lang="en-US" sz="1600" b="1" dirty="0">
                <a:solidFill>
                  <a:srgbClr val="E8613A"/>
                </a:solidFill>
                <a:latin typeface="Inter" pitchFamily="34" charset="0"/>
                <a:ea typeface="Inter" pitchFamily="34" charset="-122"/>
                <a:cs typeface="Inter" pitchFamily="34" charset="-120"/>
              </a:rPr>
              <a:t>9:10</a:t>
            </a:r>
            <a:endParaRPr lang="en-US" sz="1600" dirty="0"/>
          </a:p>
        </p:txBody>
      </p:sp>
      <p:sp>
        <p:nvSpPr>
          <p:cNvPr id="27" name="txt_52"/>
          <p:cNvSpPr txBox="1"/>
          <p:nvPr/>
        </p:nvSpPr>
        <p:spPr>
          <a:xfrm>
            <a:off x="1737360" y="1929384"/>
            <a:ext cx="4206240" cy="475488"/>
          </a:xfrm>
          <a:prstGeom prst="rect">
            <a:avLst/>
          </a:prstGeom>
          <a:noFill/>
          <a:ln/>
        </p:spPr>
        <p:txBody>
          <a:bodyPr wrap="square" lIns="0" tIns="0" rIns="0" bIns="0" rtlCol="0" anchor="ctr"/>
          <a:lstStyle/>
          <a:p>
            <a:pPr marL="0" indent="0">
              <a:buNone/>
            </a:pPr>
            <a:r>
              <a:rPr lang="en-US" sz="1600" dirty="0">
                <a:solidFill>
                  <a:srgbClr val="13221D"/>
                </a:solidFill>
                <a:latin typeface="Inter" pitchFamily="34" charset="0"/>
                <a:ea typeface="Inter" pitchFamily="34" charset="-122"/>
                <a:cs typeface="Inter" pitchFamily="34" charset="-120"/>
              </a:rPr>
              <a:t>What is AI, and where are we?</a:t>
            </a:r>
            <a:endParaRPr lang="en-US" sz="1600" dirty="0"/>
          </a:p>
        </p:txBody>
      </p:sp>
      <p:sp>
        <p:nvSpPr>
          <p:cNvPr id="28" name="txt_53"/>
          <p:cNvSpPr txBox="1"/>
          <p:nvPr/>
        </p:nvSpPr>
        <p:spPr>
          <a:xfrm>
            <a:off x="5943600" y="1929384"/>
            <a:ext cx="2057400" cy="475488"/>
          </a:xfrm>
          <a:prstGeom prst="rect">
            <a:avLst/>
          </a:prstGeom>
          <a:noFill/>
          <a:ln/>
        </p:spPr>
        <p:txBody>
          <a:bodyPr wrap="square" lIns="0" tIns="0" rIns="0" bIns="0" rtlCol="0" anchor="ctr"/>
          <a:lstStyle/>
          <a:p>
            <a:pPr marL="0" indent="0" algn="r">
              <a:buNone/>
            </a:pPr>
            <a:r>
              <a:rPr lang="en-US" sz="1300" dirty="0">
                <a:solidFill>
                  <a:srgbClr val="5E6E68"/>
                </a:solidFill>
                <a:latin typeface="Inter" pitchFamily="34" charset="0"/>
                <a:ea typeface="Inter" pitchFamily="34" charset="-122"/>
                <a:cs typeface="Inter" pitchFamily="34" charset="-120"/>
              </a:rPr>
              <a:t>Nick</a:t>
            </a:r>
            <a:endParaRPr lang="en-US" sz="1300" dirty="0"/>
          </a:p>
        </p:txBody>
      </p:sp>
      <p:sp>
        <p:nvSpPr>
          <p:cNvPr id="29" name="card_54"/>
          <p:cNvSpPr/>
          <p:nvPr/>
        </p:nvSpPr>
        <p:spPr>
          <a:xfrm>
            <a:off x="548640" y="2441448"/>
            <a:ext cx="7589520" cy="475488"/>
          </a:xfrm>
          <a:prstGeom prst="roundRect">
            <a:avLst>
              <a:gd name="adj" fmla="val 15385"/>
            </a:avLst>
          </a:prstGeom>
          <a:solidFill>
            <a:srgbClr val="F4F8F6"/>
          </a:solidFill>
          <a:ln w="12700">
            <a:solidFill>
              <a:srgbClr val="F4F8F6"/>
            </a:solidFill>
            <a:prstDash val="solid"/>
          </a:ln>
        </p:spPr>
        <p:txBody>
          <a:bodyPr/>
          <a:lstStyle/>
          <a:p>
            <a:endParaRPr lang="en-US"/>
          </a:p>
        </p:txBody>
      </p:sp>
      <p:sp>
        <p:nvSpPr>
          <p:cNvPr id="30" name="txt_55"/>
          <p:cNvSpPr txBox="1"/>
          <p:nvPr/>
        </p:nvSpPr>
        <p:spPr>
          <a:xfrm>
            <a:off x="731520" y="2441448"/>
            <a:ext cx="914400" cy="475488"/>
          </a:xfrm>
          <a:prstGeom prst="rect">
            <a:avLst/>
          </a:prstGeom>
          <a:noFill/>
          <a:ln/>
        </p:spPr>
        <p:txBody>
          <a:bodyPr wrap="square" lIns="0" tIns="0" rIns="0" bIns="0" rtlCol="0" anchor="ctr"/>
          <a:lstStyle/>
          <a:p>
            <a:pPr marL="0" indent="0">
              <a:buNone/>
            </a:pPr>
            <a:r>
              <a:rPr lang="en-US" sz="1600" b="1" dirty="0">
                <a:solidFill>
                  <a:srgbClr val="E8613A"/>
                </a:solidFill>
                <a:latin typeface="Inter" pitchFamily="34" charset="0"/>
                <a:ea typeface="Inter" pitchFamily="34" charset="-122"/>
                <a:cs typeface="Inter" pitchFamily="34" charset="-120"/>
              </a:rPr>
              <a:t>9:25</a:t>
            </a:r>
            <a:endParaRPr lang="en-US" sz="1600" dirty="0"/>
          </a:p>
        </p:txBody>
      </p:sp>
      <p:sp>
        <p:nvSpPr>
          <p:cNvPr id="31" name="txt_56"/>
          <p:cNvSpPr txBox="1"/>
          <p:nvPr/>
        </p:nvSpPr>
        <p:spPr>
          <a:xfrm>
            <a:off x="1737360" y="2441448"/>
            <a:ext cx="4206240" cy="475488"/>
          </a:xfrm>
          <a:prstGeom prst="rect">
            <a:avLst/>
          </a:prstGeom>
          <a:noFill/>
          <a:ln/>
        </p:spPr>
        <p:txBody>
          <a:bodyPr wrap="square" lIns="0" tIns="0" rIns="0" bIns="0" rtlCol="0" anchor="ctr"/>
          <a:lstStyle/>
          <a:p>
            <a:pPr marL="0" indent="0">
              <a:buNone/>
            </a:pPr>
            <a:r>
              <a:rPr lang="en-US" sz="1600" dirty="0">
                <a:solidFill>
                  <a:srgbClr val="13221D"/>
                </a:solidFill>
                <a:latin typeface="Inter" pitchFamily="34" charset="0"/>
                <a:ea typeface="Inter" pitchFamily="34" charset="-122"/>
                <a:cs typeface="Inter" pitchFamily="34" charset="-120"/>
              </a:rPr>
              <a:t>Designing with, not for</a:t>
            </a:r>
            <a:endParaRPr lang="en-US" sz="1600" dirty="0"/>
          </a:p>
        </p:txBody>
      </p:sp>
      <p:sp>
        <p:nvSpPr>
          <p:cNvPr id="32" name="txt_57"/>
          <p:cNvSpPr txBox="1"/>
          <p:nvPr/>
        </p:nvSpPr>
        <p:spPr>
          <a:xfrm>
            <a:off x="5943600" y="2441448"/>
            <a:ext cx="2057400" cy="475488"/>
          </a:xfrm>
          <a:prstGeom prst="rect">
            <a:avLst/>
          </a:prstGeom>
          <a:noFill/>
          <a:ln/>
        </p:spPr>
        <p:txBody>
          <a:bodyPr wrap="square" lIns="0" tIns="0" rIns="0" bIns="0" rtlCol="0" anchor="ctr"/>
          <a:lstStyle/>
          <a:p>
            <a:pPr marL="0" indent="0" algn="r">
              <a:buNone/>
            </a:pPr>
            <a:r>
              <a:rPr lang="en-US" sz="1300" dirty="0">
                <a:solidFill>
                  <a:srgbClr val="5E6E68"/>
                </a:solidFill>
                <a:latin typeface="Inter" pitchFamily="34" charset="0"/>
                <a:ea typeface="Inter" pitchFamily="34" charset="-122"/>
                <a:cs typeface="Inter" pitchFamily="34" charset="-120"/>
              </a:rPr>
              <a:t>Saad</a:t>
            </a:r>
            <a:endParaRPr lang="en-US" sz="1300" dirty="0"/>
          </a:p>
        </p:txBody>
      </p:sp>
      <p:sp>
        <p:nvSpPr>
          <p:cNvPr id="33" name="txt_58"/>
          <p:cNvSpPr txBox="1"/>
          <p:nvPr/>
        </p:nvSpPr>
        <p:spPr>
          <a:xfrm>
            <a:off x="731520" y="2953512"/>
            <a:ext cx="914400" cy="475488"/>
          </a:xfrm>
          <a:prstGeom prst="rect">
            <a:avLst/>
          </a:prstGeom>
          <a:noFill/>
          <a:ln/>
        </p:spPr>
        <p:txBody>
          <a:bodyPr wrap="square" lIns="0" tIns="0" rIns="0" bIns="0" rtlCol="0" anchor="ctr"/>
          <a:lstStyle/>
          <a:p>
            <a:pPr marL="0" indent="0">
              <a:buNone/>
            </a:pPr>
            <a:r>
              <a:rPr lang="en-US" sz="1600" b="1" dirty="0">
                <a:solidFill>
                  <a:srgbClr val="E8613A"/>
                </a:solidFill>
                <a:latin typeface="Inter" pitchFamily="34" charset="0"/>
                <a:ea typeface="Inter" pitchFamily="34" charset="-122"/>
                <a:cs typeface="Inter" pitchFamily="34" charset="-120"/>
              </a:rPr>
              <a:t>9:40</a:t>
            </a:r>
            <a:endParaRPr lang="en-US" sz="1600" dirty="0"/>
          </a:p>
        </p:txBody>
      </p:sp>
      <p:sp>
        <p:nvSpPr>
          <p:cNvPr id="34" name="txt_59"/>
          <p:cNvSpPr txBox="1"/>
          <p:nvPr/>
        </p:nvSpPr>
        <p:spPr>
          <a:xfrm>
            <a:off x="1737360" y="2953512"/>
            <a:ext cx="4206240" cy="475488"/>
          </a:xfrm>
          <a:prstGeom prst="rect">
            <a:avLst/>
          </a:prstGeom>
          <a:noFill/>
          <a:ln/>
        </p:spPr>
        <p:txBody>
          <a:bodyPr wrap="square" lIns="0" tIns="0" rIns="0" bIns="0" rtlCol="0" anchor="ctr"/>
          <a:lstStyle/>
          <a:p>
            <a:pPr marL="0" indent="0">
              <a:buNone/>
            </a:pPr>
            <a:r>
              <a:rPr lang="en-US" sz="1600" b="1" dirty="0">
                <a:solidFill>
                  <a:srgbClr val="13221D"/>
                </a:solidFill>
                <a:latin typeface="Inter" pitchFamily="34" charset="0"/>
                <a:ea typeface="Inter" pitchFamily="34" charset="-122"/>
                <a:cs typeface="Inter" pitchFamily="34" charset="-120"/>
              </a:rPr>
              <a:t>Reflect: your one problem</a:t>
            </a:r>
            <a:endParaRPr lang="en-US" sz="1600" dirty="0"/>
          </a:p>
        </p:txBody>
      </p:sp>
      <p:sp>
        <p:nvSpPr>
          <p:cNvPr id="35" name="txt_60"/>
          <p:cNvSpPr txBox="1"/>
          <p:nvPr/>
        </p:nvSpPr>
        <p:spPr>
          <a:xfrm>
            <a:off x="5943600" y="2953512"/>
            <a:ext cx="2057400" cy="475488"/>
          </a:xfrm>
          <a:prstGeom prst="rect">
            <a:avLst/>
          </a:prstGeom>
          <a:noFill/>
          <a:ln/>
        </p:spPr>
        <p:txBody>
          <a:bodyPr wrap="square" lIns="0" tIns="0" rIns="0" bIns="0" rtlCol="0" anchor="ctr"/>
          <a:lstStyle/>
          <a:p>
            <a:pPr marL="0" indent="0" algn="r">
              <a:buNone/>
            </a:pPr>
            <a:r>
              <a:rPr lang="en-US" sz="1300" dirty="0">
                <a:solidFill>
                  <a:srgbClr val="5E6E68"/>
                </a:solidFill>
                <a:latin typeface="Inter" pitchFamily="34" charset="0"/>
                <a:ea typeface="Inter" pitchFamily="34" charset="-122"/>
                <a:cs typeface="Inter" pitchFamily="34" charset="-120"/>
              </a:rPr>
              <a:t>Everyone</a:t>
            </a:r>
            <a:endParaRPr lang="en-US" sz="1300" dirty="0"/>
          </a:p>
        </p:txBody>
      </p:sp>
      <p:sp>
        <p:nvSpPr>
          <p:cNvPr id="36" name="card_61"/>
          <p:cNvSpPr/>
          <p:nvPr/>
        </p:nvSpPr>
        <p:spPr>
          <a:xfrm>
            <a:off x="548640" y="3465576"/>
            <a:ext cx="7589520" cy="475488"/>
          </a:xfrm>
          <a:prstGeom prst="roundRect">
            <a:avLst>
              <a:gd name="adj" fmla="val 15385"/>
            </a:avLst>
          </a:prstGeom>
          <a:solidFill>
            <a:srgbClr val="F4F8F6"/>
          </a:solidFill>
          <a:ln w="12700">
            <a:solidFill>
              <a:srgbClr val="F4F8F6"/>
            </a:solidFill>
            <a:prstDash val="solid"/>
          </a:ln>
        </p:spPr>
        <p:txBody>
          <a:bodyPr/>
          <a:lstStyle/>
          <a:p>
            <a:endParaRPr lang="en-US"/>
          </a:p>
        </p:txBody>
      </p:sp>
      <p:sp>
        <p:nvSpPr>
          <p:cNvPr id="37" name="txt_62"/>
          <p:cNvSpPr txBox="1"/>
          <p:nvPr/>
        </p:nvSpPr>
        <p:spPr>
          <a:xfrm>
            <a:off x="731520" y="3465576"/>
            <a:ext cx="914400" cy="475488"/>
          </a:xfrm>
          <a:prstGeom prst="rect">
            <a:avLst/>
          </a:prstGeom>
          <a:noFill/>
          <a:ln/>
        </p:spPr>
        <p:txBody>
          <a:bodyPr wrap="square" lIns="0" tIns="0" rIns="0" bIns="0" rtlCol="0" anchor="ctr"/>
          <a:lstStyle/>
          <a:p>
            <a:pPr marL="0" indent="0">
              <a:buNone/>
            </a:pPr>
            <a:r>
              <a:rPr lang="en-US" sz="1600" b="1" dirty="0">
                <a:solidFill>
                  <a:srgbClr val="E8613A"/>
                </a:solidFill>
                <a:latin typeface="Inter" pitchFamily="34" charset="0"/>
                <a:ea typeface="Inter" pitchFamily="34" charset="-122"/>
                <a:cs typeface="Inter" pitchFamily="34" charset="-120"/>
              </a:rPr>
              <a:t>9:55</a:t>
            </a:r>
            <a:endParaRPr lang="en-US" sz="1600" dirty="0"/>
          </a:p>
        </p:txBody>
      </p:sp>
      <p:sp>
        <p:nvSpPr>
          <p:cNvPr id="38" name="txt_63"/>
          <p:cNvSpPr txBox="1"/>
          <p:nvPr/>
        </p:nvSpPr>
        <p:spPr>
          <a:xfrm>
            <a:off x="1737360" y="3465576"/>
            <a:ext cx="4206240" cy="475488"/>
          </a:xfrm>
          <a:prstGeom prst="rect">
            <a:avLst/>
          </a:prstGeom>
          <a:noFill/>
          <a:ln/>
        </p:spPr>
        <p:txBody>
          <a:bodyPr wrap="square" lIns="0" tIns="0" rIns="0" bIns="0" rtlCol="0" anchor="ctr"/>
          <a:lstStyle/>
          <a:p>
            <a:pPr marL="0" indent="0">
              <a:buNone/>
            </a:pPr>
            <a:r>
              <a:rPr lang="en-US" sz="1600" b="1" dirty="0">
                <a:solidFill>
                  <a:srgbClr val="13221D"/>
                </a:solidFill>
                <a:latin typeface="Inter" pitchFamily="34" charset="0"/>
                <a:ea typeface="Inter" pitchFamily="34" charset="-122"/>
                <a:cs typeface="Inter" pitchFamily="34" charset="-120"/>
              </a:rPr>
              <a:t>Share-outs</a:t>
            </a:r>
            <a:endParaRPr lang="en-US" sz="1600" dirty="0"/>
          </a:p>
        </p:txBody>
      </p:sp>
      <p:sp>
        <p:nvSpPr>
          <p:cNvPr id="39" name="txt_64"/>
          <p:cNvSpPr txBox="1"/>
          <p:nvPr/>
        </p:nvSpPr>
        <p:spPr>
          <a:xfrm>
            <a:off x="5943600" y="3465576"/>
            <a:ext cx="2057400" cy="475488"/>
          </a:xfrm>
          <a:prstGeom prst="rect">
            <a:avLst/>
          </a:prstGeom>
          <a:noFill/>
          <a:ln/>
        </p:spPr>
        <p:txBody>
          <a:bodyPr wrap="square" lIns="0" tIns="0" rIns="0" bIns="0" rtlCol="0" anchor="ctr"/>
          <a:lstStyle/>
          <a:p>
            <a:pPr marL="0" indent="0" algn="r">
              <a:buNone/>
            </a:pPr>
            <a:r>
              <a:rPr lang="en-US" sz="1300" dirty="0">
                <a:solidFill>
                  <a:srgbClr val="5E6E68"/>
                </a:solidFill>
                <a:latin typeface="Inter" pitchFamily="34" charset="0"/>
                <a:ea typeface="Inter" pitchFamily="34" charset="-122"/>
                <a:cs typeface="Inter" pitchFamily="34" charset="-120"/>
              </a:rPr>
              <a:t>Everyone</a:t>
            </a:r>
            <a:endParaRPr lang="en-US" sz="1300" dirty="0"/>
          </a:p>
        </p:txBody>
      </p:sp>
      <p:sp>
        <p:nvSpPr>
          <p:cNvPr id="40" name="txt_65"/>
          <p:cNvSpPr txBox="1"/>
          <p:nvPr/>
        </p:nvSpPr>
        <p:spPr>
          <a:xfrm>
            <a:off x="731520" y="3977640"/>
            <a:ext cx="914400" cy="475488"/>
          </a:xfrm>
          <a:prstGeom prst="rect">
            <a:avLst/>
          </a:prstGeom>
          <a:noFill/>
          <a:ln/>
        </p:spPr>
        <p:txBody>
          <a:bodyPr wrap="square" lIns="0" tIns="0" rIns="0" bIns="0" rtlCol="0" anchor="ctr"/>
          <a:lstStyle/>
          <a:p>
            <a:pPr marL="0" indent="0">
              <a:buNone/>
            </a:pPr>
            <a:r>
              <a:rPr lang="en-US" sz="1600" b="1" dirty="0">
                <a:solidFill>
                  <a:srgbClr val="E8613A"/>
                </a:solidFill>
                <a:latin typeface="Inter" pitchFamily="34" charset="0"/>
                <a:ea typeface="Inter" pitchFamily="34" charset="-122"/>
                <a:cs typeface="Inter" pitchFamily="34" charset="-120"/>
              </a:rPr>
              <a:t>10:10</a:t>
            </a:r>
            <a:endParaRPr lang="en-US" sz="1600" dirty="0"/>
          </a:p>
        </p:txBody>
      </p:sp>
      <p:sp>
        <p:nvSpPr>
          <p:cNvPr id="41" name="txt_66"/>
          <p:cNvSpPr txBox="1"/>
          <p:nvPr/>
        </p:nvSpPr>
        <p:spPr>
          <a:xfrm>
            <a:off x="1737360" y="3977640"/>
            <a:ext cx="4206240" cy="475488"/>
          </a:xfrm>
          <a:prstGeom prst="rect">
            <a:avLst/>
          </a:prstGeom>
          <a:noFill/>
          <a:ln/>
        </p:spPr>
        <p:txBody>
          <a:bodyPr wrap="square" lIns="0" tIns="0" rIns="0" bIns="0" rtlCol="0" anchor="ctr"/>
          <a:lstStyle/>
          <a:p>
            <a:pPr marL="0" indent="0">
              <a:buNone/>
            </a:pPr>
            <a:r>
              <a:rPr lang="en-US" sz="1600" dirty="0">
                <a:solidFill>
                  <a:srgbClr val="13221D"/>
                </a:solidFill>
                <a:latin typeface="Inter" pitchFamily="34" charset="0"/>
                <a:ea typeface="Inter" pitchFamily="34" charset="-122"/>
                <a:cs typeface="Inter" pitchFamily="34" charset="-120"/>
              </a:rPr>
              <a:t>Break</a:t>
            </a:r>
            <a:endParaRPr lang="en-US" sz="1600" dirty="0"/>
          </a:p>
        </p:txBody>
      </p:sp>
      <p:sp>
        <p:nvSpPr>
          <p:cNvPr id="42" name="txt_67"/>
          <p:cNvSpPr txBox="1"/>
          <p:nvPr/>
        </p:nvSpPr>
        <p:spPr>
          <a:xfrm>
            <a:off x="5943600" y="3977640"/>
            <a:ext cx="2057400" cy="475488"/>
          </a:xfrm>
          <a:prstGeom prst="rect">
            <a:avLst/>
          </a:prstGeom>
          <a:noFill/>
          <a:ln/>
        </p:spPr>
        <p:txBody>
          <a:bodyPr wrap="square" lIns="0" tIns="0" rIns="0" bIns="0" rtlCol="0" anchor="ctr"/>
          <a:lstStyle/>
          <a:p>
            <a:pPr marL="0" indent="0" algn="r">
              <a:buNone/>
            </a:pPr>
            <a:r>
              <a:rPr lang="en-US" sz="1300" dirty="0">
                <a:solidFill>
                  <a:srgbClr val="5E6E68"/>
                </a:solidFill>
                <a:latin typeface="Inter" pitchFamily="34" charset="0"/>
                <a:ea typeface="Inter" pitchFamily="34" charset="-122"/>
                <a:cs typeface="Inter" pitchFamily="34" charset="-120"/>
              </a:rPr>
              <a:t>We cluster your ideas</a:t>
            </a:r>
            <a:endParaRPr lang="en-US" sz="1300" dirty="0"/>
          </a:p>
        </p:txBody>
      </p:sp>
      <p:sp>
        <p:nvSpPr>
          <p:cNvPr id="43" name="card_68"/>
          <p:cNvSpPr/>
          <p:nvPr/>
        </p:nvSpPr>
        <p:spPr>
          <a:xfrm>
            <a:off x="548640" y="4489704"/>
            <a:ext cx="7589520" cy="475488"/>
          </a:xfrm>
          <a:prstGeom prst="roundRect">
            <a:avLst>
              <a:gd name="adj" fmla="val 15385"/>
            </a:avLst>
          </a:prstGeom>
          <a:solidFill>
            <a:srgbClr val="F4F8F6"/>
          </a:solidFill>
          <a:ln w="12700">
            <a:solidFill>
              <a:srgbClr val="F4F8F6"/>
            </a:solidFill>
            <a:prstDash val="solid"/>
          </a:ln>
        </p:spPr>
        <p:txBody>
          <a:bodyPr/>
          <a:lstStyle/>
          <a:p>
            <a:endParaRPr lang="en-US"/>
          </a:p>
        </p:txBody>
      </p:sp>
      <p:sp>
        <p:nvSpPr>
          <p:cNvPr id="44" name="txt_69"/>
          <p:cNvSpPr txBox="1"/>
          <p:nvPr/>
        </p:nvSpPr>
        <p:spPr>
          <a:xfrm>
            <a:off x="731520" y="4489704"/>
            <a:ext cx="914400" cy="475488"/>
          </a:xfrm>
          <a:prstGeom prst="rect">
            <a:avLst/>
          </a:prstGeom>
          <a:noFill/>
          <a:ln/>
        </p:spPr>
        <p:txBody>
          <a:bodyPr wrap="square" lIns="0" tIns="0" rIns="0" bIns="0" rtlCol="0" anchor="ctr"/>
          <a:lstStyle/>
          <a:p>
            <a:pPr marL="0" indent="0">
              <a:buNone/>
            </a:pPr>
            <a:r>
              <a:rPr lang="en-US" sz="1600" b="1" dirty="0">
                <a:solidFill>
                  <a:srgbClr val="E8613A"/>
                </a:solidFill>
                <a:latin typeface="Inter" pitchFamily="34" charset="0"/>
                <a:ea typeface="Inter" pitchFamily="34" charset="-122"/>
                <a:cs typeface="Inter" pitchFamily="34" charset="-120"/>
              </a:rPr>
              <a:t>10:25</a:t>
            </a:r>
            <a:endParaRPr lang="en-US" sz="1600" dirty="0"/>
          </a:p>
        </p:txBody>
      </p:sp>
      <p:sp>
        <p:nvSpPr>
          <p:cNvPr id="45" name="txt_70"/>
          <p:cNvSpPr txBox="1"/>
          <p:nvPr/>
        </p:nvSpPr>
        <p:spPr>
          <a:xfrm>
            <a:off x="1737360" y="4489704"/>
            <a:ext cx="4206240" cy="475488"/>
          </a:xfrm>
          <a:prstGeom prst="rect">
            <a:avLst/>
          </a:prstGeom>
          <a:noFill/>
          <a:ln/>
        </p:spPr>
        <p:txBody>
          <a:bodyPr wrap="square" lIns="0" tIns="0" rIns="0" bIns="0" rtlCol="0" anchor="ctr"/>
          <a:lstStyle/>
          <a:p>
            <a:pPr marL="0" indent="0">
              <a:buNone/>
            </a:pPr>
            <a:r>
              <a:rPr lang="en-US" sz="1600" b="1" dirty="0">
                <a:solidFill>
                  <a:srgbClr val="13221D"/>
                </a:solidFill>
                <a:latin typeface="Inter" pitchFamily="34" charset="0"/>
                <a:ea typeface="Inter" pitchFamily="34" charset="-122"/>
                <a:cs typeface="Inter" pitchFamily="34" charset="-120"/>
              </a:rPr>
              <a:t>Breakout groups: three rounds</a:t>
            </a:r>
            <a:endParaRPr lang="en-US" sz="1600" dirty="0"/>
          </a:p>
        </p:txBody>
      </p:sp>
      <p:sp>
        <p:nvSpPr>
          <p:cNvPr id="46" name="txt_71"/>
          <p:cNvSpPr txBox="1"/>
          <p:nvPr/>
        </p:nvSpPr>
        <p:spPr>
          <a:xfrm>
            <a:off x="5943600" y="4489704"/>
            <a:ext cx="2057400" cy="475488"/>
          </a:xfrm>
          <a:prstGeom prst="rect">
            <a:avLst/>
          </a:prstGeom>
          <a:noFill/>
          <a:ln/>
        </p:spPr>
        <p:txBody>
          <a:bodyPr wrap="square" lIns="0" tIns="0" rIns="0" bIns="0" rtlCol="0" anchor="ctr"/>
          <a:lstStyle/>
          <a:p>
            <a:pPr marL="0" indent="0" algn="r">
              <a:buNone/>
            </a:pPr>
            <a:r>
              <a:rPr lang="en-US" sz="1300" dirty="0">
                <a:solidFill>
                  <a:srgbClr val="5E6E68"/>
                </a:solidFill>
                <a:latin typeface="Inter" pitchFamily="34" charset="0"/>
                <a:ea typeface="Inter" pitchFamily="34" charset="-122"/>
                <a:cs typeface="Inter" pitchFamily="34" charset="-120"/>
              </a:rPr>
              <a:t>Two groups</a:t>
            </a:r>
            <a:endParaRPr lang="en-US" sz="1300" dirty="0"/>
          </a:p>
        </p:txBody>
      </p:sp>
      <p:sp>
        <p:nvSpPr>
          <p:cNvPr id="47" name="txt_72"/>
          <p:cNvSpPr txBox="1"/>
          <p:nvPr/>
        </p:nvSpPr>
        <p:spPr>
          <a:xfrm>
            <a:off x="731520" y="5001768"/>
            <a:ext cx="914400" cy="475488"/>
          </a:xfrm>
          <a:prstGeom prst="rect">
            <a:avLst/>
          </a:prstGeom>
          <a:noFill/>
          <a:ln/>
        </p:spPr>
        <p:txBody>
          <a:bodyPr wrap="square" lIns="0" tIns="0" rIns="0" bIns="0" rtlCol="0" anchor="ctr"/>
          <a:lstStyle/>
          <a:p>
            <a:pPr marL="0" indent="0">
              <a:buNone/>
            </a:pPr>
            <a:r>
              <a:rPr lang="en-US" sz="1600" b="1" dirty="0">
                <a:solidFill>
                  <a:srgbClr val="E8613A"/>
                </a:solidFill>
                <a:latin typeface="Inter" pitchFamily="34" charset="0"/>
                <a:ea typeface="Inter" pitchFamily="34" charset="-122"/>
                <a:cs typeface="Inter" pitchFamily="34" charset="-120"/>
              </a:rPr>
              <a:t>11:10</a:t>
            </a:r>
            <a:endParaRPr lang="en-US" sz="1600" dirty="0"/>
          </a:p>
        </p:txBody>
      </p:sp>
      <p:sp>
        <p:nvSpPr>
          <p:cNvPr id="48" name="txt_73"/>
          <p:cNvSpPr txBox="1"/>
          <p:nvPr/>
        </p:nvSpPr>
        <p:spPr>
          <a:xfrm>
            <a:off x="1737360" y="5001768"/>
            <a:ext cx="4206240" cy="475488"/>
          </a:xfrm>
          <a:prstGeom prst="rect">
            <a:avLst/>
          </a:prstGeom>
          <a:noFill/>
          <a:ln/>
        </p:spPr>
        <p:txBody>
          <a:bodyPr wrap="square" lIns="0" tIns="0" rIns="0" bIns="0" rtlCol="0" anchor="ctr"/>
          <a:lstStyle/>
          <a:p>
            <a:pPr marL="0" indent="0">
              <a:buNone/>
            </a:pPr>
            <a:r>
              <a:rPr lang="en-US" sz="1600" b="1" dirty="0">
                <a:solidFill>
                  <a:srgbClr val="13221D"/>
                </a:solidFill>
                <a:latin typeface="Inter" pitchFamily="34" charset="0"/>
                <a:ea typeface="Inter" pitchFamily="34" charset="-122"/>
                <a:cs typeface="Inter" pitchFamily="34" charset="-120"/>
              </a:rPr>
              <a:t>Report back</a:t>
            </a:r>
            <a:endParaRPr lang="en-US" sz="1600" dirty="0"/>
          </a:p>
        </p:txBody>
      </p:sp>
      <p:sp>
        <p:nvSpPr>
          <p:cNvPr id="49" name="txt_74"/>
          <p:cNvSpPr txBox="1"/>
          <p:nvPr/>
        </p:nvSpPr>
        <p:spPr>
          <a:xfrm>
            <a:off x="5943600" y="5001768"/>
            <a:ext cx="2057400" cy="475488"/>
          </a:xfrm>
          <a:prstGeom prst="rect">
            <a:avLst/>
          </a:prstGeom>
          <a:noFill/>
          <a:ln/>
        </p:spPr>
        <p:txBody>
          <a:bodyPr wrap="square" lIns="0" tIns="0" rIns="0" bIns="0" rtlCol="0" anchor="ctr"/>
          <a:lstStyle/>
          <a:p>
            <a:pPr marL="0" indent="0" algn="r">
              <a:buNone/>
            </a:pPr>
            <a:r>
              <a:rPr lang="en-US" sz="1300" dirty="0">
                <a:solidFill>
                  <a:srgbClr val="5E6E68"/>
                </a:solidFill>
                <a:latin typeface="Inter" pitchFamily="34" charset="0"/>
                <a:ea typeface="Inter" pitchFamily="34" charset="-122"/>
                <a:cs typeface="Inter" pitchFamily="34" charset="-120"/>
              </a:rPr>
              <a:t>Each group</a:t>
            </a:r>
            <a:endParaRPr lang="en-US" sz="1300" dirty="0"/>
          </a:p>
        </p:txBody>
      </p:sp>
      <p:sp>
        <p:nvSpPr>
          <p:cNvPr id="50" name="card_75"/>
          <p:cNvSpPr/>
          <p:nvPr/>
        </p:nvSpPr>
        <p:spPr>
          <a:xfrm>
            <a:off x="548640" y="5513832"/>
            <a:ext cx="7589520" cy="475488"/>
          </a:xfrm>
          <a:prstGeom prst="roundRect">
            <a:avLst>
              <a:gd name="adj" fmla="val 15385"/>
            </a:avLst>
          </a:prstGeom>
          <a:solidFill>
            <a:srgbClr val="F4F8F6"/>
          </a:solidFill>
          <a:ln w="12700">
            <a:solidFill>
              <a:srgbClr val="F4F8F6"/>
            </a:solidFill>
            <a:prstDash val="solid"/>
          </a:ln>
        </p:spPr>
        <p:txBody>
          <a:bodyPr/>
          <a:lstStyle/>
          <a:p>
            <a:endParaRPr lang="en-US"/>
          </a:p>
        </p:txBody>
      </p:sp>
      <p:sp>
        <p:nvSpPr>
          <p:cNvPr id="51" name="txt_76"/>
          <p:cNvSpPr txBox="1"/>
          <p:nvPr/>
        </p:nvSpPr>
        <p:spPr>
          <a:xfrm>
            <a:off x="731520" y="5513832"/>
            <a:ext cx="914400" cy="475488"/>
          </a:xfrm>
          <a:prstGeom prst="rect">
            <a:avLst/>
          </a:prstGeom>
          <a:noFill/>
          <a:ln/>
        </p:spPr>
        <p:txBody>
          <a:bodyPr wrap="square" lIns="0" tIns="0" rIns="0" bIns="0" rtlCol="0" anchor="ctr"/>
          <a:lstStyle/>
          <a:p>
            <a:pPr marL="0" indent="0">
              <a:buNone/>
            </a:pPr>
            <a:r>
              <a:rPr lang="en-US" sz="1600" b="1" dirty="0">
                <a:solidFill>
                  <a:srgbClr val="E8613A"/>
                </a:solidFill>
                <a:latin typeface="Inter" pitchFamily="34" charset="0"/>
                <a:ea typeface="Inter" pitchFamily="34" charset="-122"/>
                <a:cs typeface="Inter" pitchFamily="34" charset="-120"/>
              </a:rPr>
              <a:t>11:20</a:t>
            </a:r>
            <a:endParaRPr lang="en-US" sz="1600" dirty="0"/>
          </a:p>
        </p:txBody>
      </p:sp>
      <p:sp>
        <p:nvSpPr>
          <p:cNvPr id="52" name="txt_77"/>
          <p:cNvSpPr txBox="1"/>
          <p:nvPr/>
        </p:nvSpPr>
        <p:spPr>
          <a:xfrm>
            <a:off x="1737360" y="5513832"/>
            <a:ext cx="4206240" cy="475488"/>
          </a:xfrm>
          <a:prstGeom prst="rect">
            <a:avLst/>
          </a:prstGeom>
          <a:noFill/>
          <a:ln/>
        </p:spPr>
        <p:txBody>
          <a:bodyPr wrap="square" lIns="0" tIns="0" rIns="0" bIns="0" rtlCol="0" anchor="ctr"/>
          <a:lstStyle/>
          <a:p>
            <a:pPr marL="0" indent="0">
              <a:buNone/>
            </a:pPr>
            <a:r>
              <a:rPr lang="en-US" sz="1600" b="1" dirty="0">
                <a:solidFill>
                  <a:srgbClr val="13221D"/>
                </a:solidFill>
                <a:latin typeface="Inter" pitchFamily="34" charset="0"/>
                <a:ea typeface="Inter" pitchFamily="34" charset="-122"/>
                <a:cs typeface="Inter" pitchFamily="34" charset="-120"/>
              </a:rPr>
              <a:t>Debrief and next steps</a:t>
            </a:r>
            <a:endParaRPr lang="en-US" sz="1600" dirty="0"/>
          </a:p>
        </p:txBody>
      </p:sp>
      <p:sp>
        <p:nvSpPr>
          <p:cNvPr id="53" name="txt_78"/>
          <p:cNvSpPr txBox="1"/>
          <p:nvPr/>
        </p:nvSpPr>
        <p:spPr>
          <a:xfrm>
            <a:off x="5943600" y="5513832"/>
            <a:ext cx="2057400" cy="475488"/>
          </a:xfrm>
          <a:prstGeom prst="rect">
            <a:avLst/>
          </a:prstGeom>
          <a:noFill/>
          <a:ln/>
        </p:spPr>
        <p:txBody>
          <a:bodyPr wrap="square" lIns="0" tIns="0" rIns="0" bIns="0" rtlCol="0" anchor="ctr"/>
          <a:lstStyle/>
          <a:p>
            <a:pPr marL="0" indent="0" algn="r">
              <a:buNone/>
            </a:pPr>
            <a:r>
              <a:rPr lang="en-US" sz="1300" dirty="0">
                <a:solidFill>
                  <a:srgbClr val="5E6E68"/>
                </a:solidFill>
                <a:latin typeface="Inter" pitchFamily="34" charset="0"/>
                <a:ea typeface="Inter" pitchFamily="34" charset="-122"/>
                <a:cs typeface="Inter" pitchFamily="34" charset="-120"/>
              </a:rPr>
              <a:t>Everyone</a:t>
            </a:r>
            <a:endParaRPr lang="en-US" sz="1300" dirty="0"/>
          </a:p>
        </p:txBody>
      </p:sp>
      <p:sp>
        <p:nvSpPr>
          <p:cNvPr id="54" name="card_79"/>
          <p:cNvSpPr/>
          <p:nvPr/>
        </p:nvSpPr>
        <p:spPr>
          <a:xfrm>
            <a:off x="8778240" y="1600200"/>
            <a:ext cx="2834640" cy="2834640"/>
          </a:xfrm>
          <a:prstGeom prst="roundRect">
            <a:avLst>
              <a:gd name="adj" fmla="val 4839"/>
            </a:avLst>
          </a:prstGeom>
          <a:solidFill>
            <a:srgbClr val="FFFFFF"/>
          </a:solidFill>
          <a:ln w="12700">
            <a:solidFill>
              <a:srgbClr val="D9E1DD"/>
            </a:solidFill>
            <a:prstDash val="solid"/>
          </a:ln>
        </p:spPr>
        <p:txBody>
          <a:bodyPr/>
          <a:lstStyle/>
          <a:p>
            <a:endParaRPr lang="en-US"/>
          </a:p>
        </p:txBody>
      </p:sp>
      <p:pic>
        <p:nvPicPr>
          <p:cNvPr id="55" name="qr_80" descr="QR code linking to saadh.info/pace2"/>
          <p:cNvPicPr>
            <a:picLocks noChangeAspect="1"/>
          </p:cNvPicPr>
          <p:nvPr/>
        </p:nvPicPr>
        <p:blipFill>
          <a:blip r:embed="rId3"/>
          <a:stretch>
            <a:fillRect/>
          </a:stretch>
        </p:blipFill>
        <p:spPr>
          <a:xfrm>
            <a:off x="8961120" y="1783080"/>
            <a:ext cx="2468880" cy="2468880"/>
          </a:xfrm>
          <a:prstGeom prst="rect">
            <a:avLst/>
          </a:prstGeom>
        </p:spPr>
      </p:pic>
      <p:sp>
        <p:nvSpPr>
          <p:cNvPr id="56" name="txt_81"/>
          <p:cNvSpPr txBox="1"/>
          <p:nvPr/>
        </p:nvSpPr>
        <p:spPr>
          <a:xfrm>
            <a:off x="8778240" y="4617720"/>
            <a:ext cx="2834640" cy="320040"/>
          </a:xfrm>
          <a:prstGeom prst="rect">
            <a:avLst/>
          </a:prstGeom>
          <a:noFill/>
          <a:ln/>
        </p:spPr>
        <p:txBody>
          <a:bodyPr wrap="square" lIns="0" tIns="0" rIns="0" bIns="0" rtlCol="0" anchor="t"/>
          <a:lstStyle/>
          <a:p>
            <a:pPr marL="0" indent="0" algn="ctr">
              <a:buNone/>
            </a:pPr>
            <a:r>
              <a:rPr lang="en-US" sz="1400" dirty="0">
                <a:solidFill>
                  <a:srgbClr val="5E6E68"/>
                </a:solidFill>
                <a:latin typeface="Inter" pitchFamily="34" charset="0"/>
                <a:ea typeface="Inter" pitchFamily="34" charset="-122"/>
                <a:cs typeface="Inter" pitchFamily="34" charset="-120"/>
              </a:rPr>
              <a:t>Slides, readings, and links</a:t>
            </a:r>
            <a:endParaRPr lang="en-US" sz="1400" dirty="0"/>
          </a:p>
        </p:txBody>
      </p:sp>
      <p:sp>
        <p:nvSpPr>
          <p:cNvPr id="57" name="txt_82"/>
          <p:cNvSpPr txBox="1"/>
          <p:nvPr/>
        </p:nvSpPr>
        <p:spPr>
          <a:xfrm>
            <a:off x="8778240" y="4937760"/>
            <a:ext cx="2834640" cy="411480"/>
          </a:xfrm>
          <a:prstGeom prst="rect">
            <a:avLst/>
          </a:prstGeom>
          <a:noFill/>
          <a:ln/>
        </p:spPr>
        <p:txBody>
          <a:bodyPr wrap="square" lIns="0" tIns="0" rIns="0" bIns="0" rtlCol="0" anchor="t"/>
          <a:lstStyle/>
          <a:p>
            <a:pPr marL="0" indent="0" algn="ctr">
              <a:buNone/>
            </a:pPr>
            <a:r>
              <a:rPr lang="en-US" sz="2000" b="1" u="sng" dirty="0">
                <a:solidFill>
                  <a:srgbClr val="1E6B4F"/>
                </a:solidFill>
                <a:latin typeface="Inter" pitchFamily="34" charset="0"/>
                <a:ea typeface="Inter" pitchFamily="34" charset="-122"/>
                <a:cs typeface="Inter" pitchFamily="34" charset="-120"/>
                <a:hlinkClick r:id="rId4">
                  <a:extLst>
                    <a:ext uri="{A12FA001-AC4F-418D-AE19-62706E023703}">
                      <ahyp:hlinkClr xmlns:ahyp="http://schemas.microsoft.com/office/drawing/2018/hyperlinkcolor" val="tx"/>
                    </a:ext>
                  </a:extLst>
                </a:hlinkClick>
              </a:rPr>
              <a:t>saadh.info/pace2</a:t>
            </a:r>
            <a:endParaRPr lang="en-US" sz="2000" dirty="0"/>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Introductions</a:t>
            </a:r>
            <a:endParaRPr lang="en-US" sz="3000" dirty="0"/>
          </a:p>
        </p:txBody>
      </p:sp>
      <p:sp>
        <p:nvSpPr>
          <p:cNvPr id="3" name="time_chip_83"/>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9:00 – 9:10  ·  10 min</a:t>
            </a:r>
            <a:endParaRPr lang="en-US" sz="1400" dirty="0"/>
          </a:p>
        </p:txBody>
      </p:sp>
      <p:sp>
        <p:nvSpPr>
          <p:cNvPr id="4" name="prog_welcome_84"/>
          <p:cNvSpPr/>
          <p:nvPr/>
        </p:nvSpPr>
        <p:spPr>
          <a:xfrm>
            <a:off x="548640" y="6400800"/>
            <a:ext cx="715244" cy="73152"/>
          </a:xfrm>
          <a:prstGeom prst="rect">
            <a:avLst/>
          </a:prstGeom>
          <a:solidFill>
            <a:srgbClr val="E8613A"/>
          </a:solidFill>
          <a:ln w="12700">
            <a:solidFill>
              <a:srgbClr val="E8613A"/>
            </a:solidFill>
            <a:prstDash val="solid"/>
          </a:ln>
        </p:spPr>
        <p:txBody>
          <a:bodyPr/>
          <a:lstStyle/>
          <a:p>
            <a:endParaRPr lang="en-US"/>
          </a:p>
        </p:txBody>
      </p:sp>
      <p:sp>
        <p:nvSpPr>
          <p:cNvPr id="5" name="prog_lbl_welcome_85"/>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Welcome</a:t>
            </a:r>
            <a:endParaRPr lang="en-US" sz="1000" dirty="0"/>
          </a:p>
        </p:txBody>
      </p:sp>
      <p:sp>
        <p:nvSpPr>
          <p:cNvPr id="6" name="prog_ai_86"/>
          <p:cNvSpPr/>
          <p:nvPr/>
        </p:nvSpPr>
        <p:spPr>
          <a:xfrm>
            <a:off x="1309604"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7" name="prog_lbl_ai_87"/>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AI</a:t>
            </a:r>
            <a:endParaRPr lang="en-US" sz="1000" dirty="0"/>
          </a:p>
        </p:txBody>
      </p:sp>
      <p:sp>
        <p:nvSpPr>
          <p:cNvPr id="8" name="prog_pd_88"/>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89"/>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90"/>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91"/>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92"/>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93"/>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94"/>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95"/>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96"/>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97"/>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98"/>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99"/>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100"/>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101"/>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ard_102"/>
          <p:cNvSpPr/>
          <p:nvPr/>
        </p:nvSpPr>
        <p:spPr>
          <a:xfrm>
            <a:off x="548640" y="1463040"/>
            <a:ext cx="3749040" cy="4480560"/>
          </a:xfrm>
          <a:prstGeom prst="roundRect">
            <a:avLst>
              <a:gd name="adj" fmla="val 4878"/>
            </a:avLst>
          </a:prstGeom>
          <a:solidFill>
            <a:srgbClr val="E8F2ED"/>
          </a:solidFill>
          <a:ln w="12700">
            <a:solidFill>
              <a:srgbClr val="E8F2ED"/>
            </a:solidFill>
            <a:prstDash val="solid"/>
          </a:ln>
        </p:spPr>
        <p:txBody>
          <a:bodyPr/>
          <a:lstStyle/>
          <a:p>
            <a:endParaRPr lang="en-US"/>
          </a:p>
        </p:txBody>
      </p:sp>
      <p:sp>
        <p:nvSpPr>
          <p:cNvPr id="24" name="txt_104"/>
          <p:cNvSpPr txBox="1"/>
          <p:nvPr/>
        </p:nvSpPr>
        <p:spPr>
          <a:xfrm>
            <a:off x="548640" y="4892040"/>
            <a:ext cx="3749040" cy="457200"/>
          </a:xfrm>
          <a:prstGeom prst="rect">
            <a:avLst/>
          </a:prstGeom>
          <a:noFill/>
          <a:ln/>
        </p:spPr>
        <p:txBody>
          <a:bodyPr wrap="square" lIns="0" tIns="0" rIns="0" bIns="0" rtlCol="0" anchor="ctr"/>
          <a:lstStyle/>
          <a:p>
            <a:pPr marL="0" indent="0" algn="ctr">
              <a:buNone/>
            </a:pPr>
            <a:r>
              <a:rPr lang="en-US" sz="1800" b="1" u="sng" dirty="0">
                <a:solidFill>
                  <a:srgbClr val="1E6B4F"/>
                </a:solidFill>
                <a:latin typeface="Inter" pitchFamily="34" charset="0"/>
                <a:ea typeface="Inter" pitchFamily="34" charset="-122"/>
                <a:cs typeface="Inter" pitchFamily="34" charset="-120"/>
                <a:hlinkClick r:id="rId3">
                  <a:extLst>
                    <a:ext uri="{A12FA001-AC4F-418D-AE19-62706E023703}">
                      <ahyp:hlinkClr xmlns:ahyp="http://schemas.microsoft.com/office/drawing/2018/hyperlinkcolor" val="tx"/>
                    </a:ext>
                  </a:extLst>
                </a:hlinkClick>
              </a:rPr>
              <a:t>nickmattei.net</a:t>
            </a:r>
            <a:endParaRPr lang="en-US" sz="1800" dirty="0"/>
          </a:p>
        </p:txBody>
      </p:sp>
      <p:sp>
        <p:nvSpPr>
          <p:cNvPr id="25" name="txt_105"/>
          <p:cNvSpPr txBox="1"/>
          <p:nvPr/>
        </p:nvSpPr>
        <p:spPr>
          <a:xfrm>
            <a:off x="4754880" y="1508760"/>
            <a:ext cx="6858000" cy="640080"/>
          </a:xfrm>
          <a:prstGeom prst="rect">
            <a:avLst/>
          </a:prstGeom>
          <a:noFill/>
          <a:ln/>
        </p:spPr>
        <p:txBody>
          <a:bodyPr wrap="square" lIns="0" tIns="0" rIns="0" bIns="0" rtlCol="0" anchor="t"/>
          <a:lstStyle/>
          <a:p>
            <a:pPr marL="0" indent="0">
              <a:buNone/>
            </a:pPr>
            <a:r>
              <a:rPr lang="en-US" sz="3400" b="1" dirty="0">
                <a:solidFill>
                  <a:srgbClr val="13221D"/>
                </a:solidFill>
                <a:latin typeface="Inter" pitchFamily="34" charset="0"/>
                <a:ea typeface="Inter" pitchFamily="34" charset="-122"/>
                <a:cs typeface="Inter" pitchFamily="34" charset="-120"/>
              </a:rPr>
              <a:t>Nicholas Mattei</a:t>
            </a:r>
            <a:endParaRPr lang="en-US" sz="3400" dirty="0"/>
          </a:p>
        </p:txBody>
      </p:sp>
      <p:sp>
        <p:nvSpPr>
          <p:cNvPr id="26" name="txt_106"/>
          <p:cNvSpPr txBox="1"/>
          <p:nvPr/>
        </p:nvSpPr>
        <p:spPr>
          <a:xfrm>
            <a:off x="4754880" y="2194560"/>
            <a:ext cx="6858000" cy="822960"/>
          </a:xfrm>
          <a:prstGeom prst="rect">
            <a:avLst/>
          </a:prstGeom>
          <a:noFill/>
          <a:ln/>
        </p:spPr>
        <p:txBody>
          <a:bodyPr wrap="square" lIns="0" tIns="0" rIns="0" bIns="0" rtlCol="0" anchor="t"/>
          <a:lstStyle/>
          <a:p>
            <a:pPr marL="0" indent="0">
              <a:buNone/>
            </a:pPr>
            <a:r>
              <a:rPr lang="en-US" sz="1700" dirty="0">
                <a:solidFill>
                  <a:srgbClr val="5E6E68"/>
                </a:solidFill>
                <a:latin typeface="Inter" pitchFamily="34" charset="0"/>
                <a:ea typeface="Inter" pitchFamily="34" charset="-122"/>
                <a:cs typeface="Inter" pitchFamily="34" charset="-120"/>
              </a:rPr>
              <a:t>Associate Professor of Computer Science, Tulane University</a:t>
            </a:r>
            <a:endParaRPr lang="en-US" sz="1700" dirty="0"/>
          </a:p>
          <a:p>
            <a:pPr marL="0" indent="0">
              <a:buNone/>
            </a:pPr>
            <a:r>
              <a:rPr lang="en-US" sz="1700" dirty="0">
                <a:solidFill>
                  <a:srgbClr val="5E6E68"/>
                </a:solidFill>
                <a:latin typeface="Inter" pitchFamily="34" charset="0"/>
                <a:ea typeface="Inter" pitchFamily="34" charset="-122"/>
                <a:cs typeface="Inter" pitchFamily="34" charset="-120"/>
              </a:rPr>
              <a:t>Co-Director, Tulane Center for Community-Engaged AI</a:t>
            </a:r>
            <a:endParaRPr lang="en-US" sz="1700" dirty="0"/>
          </a:p>
        </p:txBody>
      </p:sp>
      <p:sp>
        <p:nvSpPr>
          <p:cNvPr id="27" name="a1_txt_107"/>
          <p:cNvSpPr txBox="1"/>
          <p:nvPr/>
        </p:nvSpPr>
        <p:spPr>
          <a:xfrm>
            <a:off x="5074920" y="3154680"/>
            <a:ext cx="6492240" cy="502920"/>
          </a:xfrm>
          <a:prstGeom prst="rect">
            <a:avLst/>
          </a:prstGeom>
          <a:noFill/>
          <a:ln/>
        </p:spPr>
        <p:txBody>
          <a:bodyPr wrap="square" lIns="0" tIns="0" rIns="0" bIns="0" rtlCol="0" anchor="ctr"/>
          <a:lstStyle/>
          <a:p>
            <a:pPr marL="0" indent="0">
              <a:buNone/>
            </a:pPr>
            <a:r>
              <a:rPr lang="en-US" sz="1700" dirty="0">
                <a:solidFill>
                  <a:srgbClr val="13221D"/>
                </a:solidFill>
                <a:latin typeface="Inter" pitchFamily="34" charset="0"/>
                <a:ea typeface="Inter" pitchFamily="34" charset="-122"/>
                <a:cs typeface="Inter" pitchFamily="34" charset="-120"/>
              </a:rPr>
              <a:t>AI, machine learning, and decision making with real-world stakeholders</a:t>
            </a:r>
            <a:endParaRPr lang="en-US" sz="1700" dirty="0"/>
          </a:p>
        </p:txBody>
      </p:sp>
      <p:sp>
        <p:nvSpPr>
          <p:cNvPr id="28" name="a1_dot_108"/>
          <p:cNvSpPr/>
          <p:nvPr/>
        </p:nvSpPr>
        <p:spPr>
          <a:xfrm>
            <a:off x="4773168" y="3337560"/>
            <a:ext cx="137160" cy="137160"/>
          </a:xfrm>
          <a:prstGeom prst="ellipse">
            <a:avLst/>
          </a:prstGeom>
          <a:solidFill>
            <a:srgbClr val="E8613A"/>
          </a:solidFill>
          <a:ln w="12700">
            <a:solidFill>
              <a:srgbClr val="E8613A"/>
            </a:solidFill>
            <a:prstDash val="solid"/>
          </a:ln>
        </p:spPr>
        <p:txBody>
          <a:bodyPr/>
          <a:lstStyle/>
          <a:p>
            <a:endParaRPr lang="en-US"/>
          </a:p>
        </p:txBody>
      </p:sp>
      <p:sp>
        <p:nvSpPr>
          <p:cNvPr id="29" name="a2_txt_109"/>
          <p:cNvSpPr txBox="1"/>
          <p:nvPr/>
        </p:nvSpPr>
        <p:spPr>
          <a:xfrm>
            <a:off x="5074920" y="3721608"/>
            <a:ext cx="6492240" cy="502920"/>
          </a:xfrm>
          <a:prstGeom prst="rect">
            <a:avLst/>
          </a:prstGeom>
          <a:noFill/>
          <a:ln/>
        </p:spPr>
        <p:txBody>
          <a:bodyPr wrap="square" lIns="0" tIns="0" rIns="0" bIns="0" rtlCol="0" anchor="ctr"/>
          <a:lstStyle/>
          <a:p>
            <a:pPr marL="0" indent="0">
              <a:buNone/>
            </a:pPr>
            <a:r>
              <a:rPr lang="en-US" sz="1700" dirty="0">
                <a:solidFill>
                  <a:srgbClr val="13221D"/>
                </a:solidFill>
                <a:latin typeface="Inter" pitchFamily="34" charset="0"/>
                <a:ea typeface="Inter" pitchFamily="34" charset="-122"/>
                <a:cs typeface="Inter" pitchFamily="34" charset="-120"/>
              </a:rPr>
              <a:t>Community projects across New Orleans: civic tech, courts, utilities</a:t>
            </a:r>
            <a:endParaRPr lang="en-US" sz="1700" dirty="0"/>
          </a:p>
        </p:txBody>
      </p:sp>
      <p:sp>
        <p:nvSpPr>
          <p:cNvPr id="30" name="a2_dot_110"/>
          <p:cNvSpPr/>
          <p:nvPr/>
        </p:nvSpPr>
        <p:spPr>
          <a:xfrm>
            <a:off x="4773168" y="3904488"/>
            <a:ext cx="137160" cy="137160"/>
          </a:xfrm>
          <a:prstGeom prst="ellipse">
            <a:avLst/>
          </a:prstGeom>
          <a:solidFill>
            <a:srgbClr val="E8613A"/>
          </a:solidFill>
          <a:ln w="12700">
            <a:solidFill>
              <a:srgbClr val="E8613A"/>
            </a:solidFill>
            <a:prstDash val="solid"/>
          </a:ln>
        </p:spPr>
        <p:txBody>
          <a:bodyPr/>
          <a:lstStyle/>
          <a:p>
            <a:endParaRPr lang="en-US"/>
          </a:p>
        </p:txBody>
      </p:sp>
      <p:sp>
        <p:nvSpPr>
          <p:cNvPr id="31" name="a3_txt_111"/>
          <p:cNvSpPr txBox="1"/>
          <p:nvPr/>
        </p:nvSpPr>
        <p:spPr>
          <a:xfrm>
            <a:off x="5074920" y="4288536"/>
            <a:ext cx="6492240" cy="502920"/>
          </a:xfrm>
          <a:prstGeom prst="rect">
            <a:avLst/>
          </a:prstGeom>
          <a:noFill/>
          <a:ln/>
        </p:spPr>
        <p:txBody>
          <a:bodyPr wrap="square" lIns="0" tIns="0" rIns="0" bIns="0" rtlCol="0" anchor="ctr"/>
          <a:lstStyle/>
          <a:p>
            <a:pPr marL="0" indent="0">
              <a:buNone/>
            </a:pPr>
            <a:r>
              <a:rPr lang="en-US" sz="1700" dirty="0">
                <a:solidFill>
                  <a:srgbClr val="13221D"/>
                </a:solidFill>
                <a:latin typeface="Inter" pitchFamily="34" charset="0"/>
                <a:ea typeface="Inter" pitchFamily="34" charset="-122"/>
                <a:cs typeface="Inter" pitchFamily="34" charset="-120"/>
              </a:rPr>
              <a:t>Co-author, Computing and Technology Ethics: Engaging Through Science Fiction (MIT Press)</a:t>
            </a:r>
            <a:endParaRPr lang="en-US" sz="1700" dirty="0"/>
          </a:p>
        </p:txBody>
      </p:sp>
      <p:sp>
        <p:nvSpPr>
          <p:cNvPr id="32" name="a3_dot_112"/>
          <p:cNvSpPr/>
          <p:nvPr/>
        </p:nvSpPr>
        <p:spPr>
          <a:xfrm>
            <a:off x="4773168" y="4471416"/>
            <a:ext cx="137160" cy="137160"/>
          </a:xfrm>
          <a:prstGeom prst="ellipse">
            <a:avLst/>
          </a:prstGeom>
          <a:solidFill>
            <a:srgbClr val="E8613A"/>
          </a:solidFill>
          <a:ln w="12700">
            <a:solidFill>
              <a:srgbClr val="E8613A"/>
            </a:solidFill>
            <a:prstDash val="solid"/>
          </a:ln>
        </p:spPr>
        <p:txBody>
          <a:bodyPr/>
          <a:lstStyle/>
          <a:p>
            <a:endParaRPr lang="en-US"/>
          </a:p>
        </p:txBody>
      </p:sp>
      <p:sp>
        <p:nvSpPr>
          <p:cNvPr id="33" name="a4_pill_113"/>
          <p:cNvSpPr txBox="1"/>
          <p:nvPr/>
        </p:nvSpPr>
        <p:spPr>
          <a:xfrm>
            <a:off x="4754880" y="5440680"/>
            <a:ext cx="1653235" cy="329184"/>
          </a:xfrm>
          <a:prstGeom prst="roundRect">
            <a:avLst>
              <a:gd name="adj" fmla="val 50000"/>
            </a:avLst>
          </a:prstGeom>
          <a:solidFill>
            <a:srgbClr val="D3E6DC"/>
          </a:solidFill>
          <a:ln/>
        </p:spPr>
        <p:txBody>
          <a:bodyPr wrap="square" lIns="0" tIns="0" rIns="0" bIns="0" rtlCol="0" anchor="ctr"/>
          <a:lstStyle/>
          <a:p>
            <a:pPr marL="0" indent="0" algn="ctr">
              <a:buNone/>
            </a:pPr>
            <a:r>
              <a:rPr lang="en-US" sz="1200" b="1" dirty="0">
                <a:solidFill>
                  <a:srgbClr val="0E3B2E"/>
                </a:solidFill>
                <a:latin typeface="Inter" pitchFamily="34" charset="0"/>
                <a:ea typeface="Inter" pitchFamily="34" charset="-122"/>
                <a:cs typeface="Inter" pitchFamily="34" charset="-120"/>
              </a:rPr>
              <a:t>Chair, ACM SIGAI</a:t>
            </a:r>
            <a:endParaRPr lang="en-US" sz="1200" dirty="0"/>
          </a:p>
        </p:txBody>
      </p:sp>
      <p:sp>
        <p:nvSpPr>
          <p:cNvPr id="34" name="a4_pill_114"/>
          <p:cNvSpPr txBox="1"/>
          <p:nvPr/>
        </p:nvSpPr>
        <p:spPr>
          <a:xfrm>
            <a:off x="6545275" y="5440680"/>
            <a:ext cx="1170432" cy="329184"/>
          </a:xfrm>
          <a:prstGeom prst="roundRect">
            <a:avLst>
              <a:gd name="adj" fmla="val 50000"/>
            </a:avLst>
          </a:prstGeom>
          <a:solidFill>
            <a:srgbClr val="D3E6DC"/>
          </a:solidFill>
          <a:ln/>
        </p:spPr>
        <p:txBody>
          <a:bodyPr wrap="square" lIns="0" tIns="0" rIns="0" bIns="0" rtlCol="0" anchor="ctr"/>
          <a:lstStyle/>
          <a:p>
            <a:pPr marL="0" indent="0" algn="ctr">
              <a:buNone/>
            </a:pPr>
            <a:r>
              <a:rPr lang="en-US" sz="1200" b="1" dirty="0">
                <a:solidFill>
                  <a:srgbClr val="0E3B2E"/>
                </a:solidFill>
                <a:latin typeface="Inter" pitchFamily="34" charset="0"/>
                <a:ea typeface="Inter" pitchFamily="34" charset="-122"/>
                <a:cs typeface="Inter" pitchFamily="34" charset="-120"/>
              </a:rPr>
              <a:t>NSF CAREER</a:t>
            </a:r>
            <a:endParaRPr lang="en-US" sz="1200" dirty="0"/>
          </a:p>
        </p:txBody>
      </p:sp>
      <p:sp>
        <p:nvSpPr>
          <p:cNvPr id="35" name="a4_pill_115"/>
          <p:cNvSpPr txBox="1"/>
          <p:nvPr/>
        </p:nvSpPr>
        <p:spPr>
          <a:xfrm>
            <a:off x="7852867" y="5440680"/>
            <a:ext cx="2216506" cy="329184"/>
          </a:xfrm>
          <a:prstGeom prst="roundRect">
            <a:avLst>
              <a:gd name="adj" fmla="val 50000"/>
            </a:avLst>
          </a:prstGeom>
          <a:solidFill>
            <a:srgbClr val="D3E6DC"/>
          </a:solidFill>
          <a:ln/>
        </p:spPr>
        <p:txBody>
          <a:bodyPr wrap="square" lIns="0" tIns="0" rIns="0" bIns="0" rtlCol="0" anchor="ctr"/>
          <a:lstStyle/>
          <a:p>
            <a:pPr marL="0" indent="0" algn="ctr">
              <a:buNone/>
            </a:pPr>
            <a:r>
              <a:rPr lang="en-US" sz="1200" b="1" dirty="0">
                <a:solidFill>
                  <a:srgbClr val="0E3B2E"/>
                </a:solidFill>
                <a:latin typeface="Inter" pitchFamily="34" charset="0"/>
                <a:ea typeface="Inter" pitchFamily="34" charset="-122"/>
                <a:cs typeface="Inter" pitchFamily="34" charset="-120"/>
              </a:rPr>
              <a:t>Prev. NASA · IBM · UNSW</a:t>
            </a:r>
            <a:endParaRPr lang="en-US" sz="1200" dirty="0"/>
          </a:p>
        </p:txBody>
      </p:sp>
      <p:pic>
        <p:nvPicPr>
          <p:cNvPr id="40" name="Picture 39">
            <a:extLst>
              <a:ext uri="{FF2B5EF4-FFF2-40B4-BE49-F238E27FC236}">
                <a16:creationId xmlns:a16="http://schemas.microsoft.com/office/drawing/2014/main" id="{4449E5AA-50BE-BDCA-679A-B8D8DF404FDD}"/>
              </a:ext>
            </a:extLst>
          </p:cNvPr>
          <p:cNvPicPr>
            <a:picLocks noChangeAspect="1"/>
          </p:cNvPicPr>
          <p:nvPr/>
        </p:nvPicPr>
        <p:blipFill>
          <a:blip r:embed="rId4"/>
          <a:stretch>
            <a:fillRect/>
          </a:stretch>
        </p:blipFill>
        <p:spPr>
          <a:xfrm>
            <a:off x="1051560" y="1783080"/>
            <a:ext cx="2743200" cy="27432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4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400"/>
                                        <p:tgtEl>
                                          <p:spTgt spid="28"/>
                                        </p:tgtEl>
                                      </p:cBhvr>
                                    </p:animEffect>
                                  </p:childTnLst>
                                </p:cTn>
                              </p:par>
                            </p:childTnLst>
                          </p:cTn>
                        </p:par>
                        <p:par>
                          <p:cTn id="11" fill="hold">
                            <p:stCondLst>
                              <p:cond delay="400"/>
                            </p:stCondLst>
                            <p:childTnLst>
                              <p:par>
                                <p:cTn id="12" presetID="10"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400"/>
                                        <p:tgtEl>
                                          <p:spTgt spid="2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400"/>
                                        <p:tgtEl>
                                          <p:spTgt spid="30"/>
                                        </p:tgtEl>
                                      </p:cBhvr>
                                    </p:animEffect>
                                  </p:childTnLst>
                                </p:cTn>
                              </p:par>
                            </p:childTnLst>
                          </p:cTn>
                        </p:par>
                        <p:par>
                          <p:cTn id="18" fill="hold">
                            <p:stCondLst>
                              <p:cond delay="8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400"/>
                                        <p:tgtEl>
                                          <p:spTgt spid="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400"/>
                                        <p:tgtEl>
                                          <p:spTgt spid="32"/>
                                        </p:tgtEl>
                                      </p:cBhvr>
                                    </p:animEffect>
                                  </p:childTnLst>
                                </p:cTn>
                              </p:par>
                            </p:childTnLst>
                          </p:cTn>
                        </p:par>
                        <p:par>
                          <p:cTn id="25" fill="hold">
                            <p:stCondLst>
                              <p:cond delay="1200"/>
                            </p:stCondLst>
                            <p:childTnLst>
                              <p:par>
                                <p:cTn id="26" presetID="10"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400"/>
                                        <p:tgtEl>
                                          <p:spTgt spid="3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400"/>
                                        <p:tgtEl>
                                          <p:spTgt spid="3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Introductions</a:t>
            </a:r>
            <a:endParaRPr lang="en-US" sz="3000" dirty="0"/>
          </a:p>
        </p:txBody>
      </p:sp>
      <p:sp>
        <p:nvSpPr>
          <p:cNvPr id="3" name="time_chip_11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9:00 – 9:10  ·  10 min</a:t>
            </a:r>
            <a:endParaRPr lang="en-US" sz="1400" dirty="0"/>
          </a:p>
        </p:txBody>
      </p:sp>
      <p:sp>
        <p:nvSpPr>
          <p:cNvPr id="4" name="prog_welcome_117"/>
          <p:cNvSpPr/>
          <p:nvPr/>
        </p:nvSpPr>
        <p:spPr>
          <a:xfrm>
            <a:off x="548640" y="6400800"/>
            <a:ext cx="715244" cy="73152"/>
          </a:xfrm>
          <a:prstGeom prst="rect">
            <a:avLst/>
          </a:prstGeom>
          <a:solidFill>
            <a:srgbClr val="E8613A"/>
          </a:solidFill>
          <a:ln w="12700">
            <a:solidFill>
              <a:srgbClr val="E8613A"/>
            </a:solidFill>
            <a:prstDash val="solid"/>
          </a:ln>
        </p:spPr>
        <p:txBody>
          <a:bodyPr/>
          <a:lstStyle/>
          <a:p>
            <a:endParaRPr lang="en-US"/>
          </a:p>
        </p:txBody>
      </p:sp>
      <p:sp>
        <p:nvSpPr>
          <p:cNvPr id="5" name="prog_lbl_welcome_11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Welcome</a:t>
            </a:r>
            <a:endParaRPr lang="en-US" sz="1000" dirty="0"/>
          </a:p>
        </p:txBody>
      </p:sp>
      <p:sp>
        <p:nvSpPr>
          <p:cNvPr id="6" name="prog_ai_119"/>
          <p:cNvSpPr/>
          <p:nvPr/>
        </p:nvSpPr>
        <p:spPr>
          <a:xfrm>
            <a:off x="1309604"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7" name="prog_lbl_ai_12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AI</a:t>
            </a:r>
            <a:endParaRPr lang="en-US" sz="1000" dirty="0"/>
          </a:p>
        </p:txBody>
      </p:sp>
      <p:sp>
        <p:nvSpPr>
          <p:cNvPr id="8" name="prog_pd_12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12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12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12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12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12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12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12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12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13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13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13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13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13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ard_135"/>
          <p:cNvSpPr/>
          <p:nvPr/>
        </p:nvSpPr>
        <p:spPr>
          <a:xfrm>
            <a:off x="548640" y="1463040"/>
            <a:ext cx="3749040" cy="4480560"/>
          </a:xfrm>
          <a:prstGeom prst="roundRect">
            <a:avLst>
              <a:gd name="adj" fmla="val 4878"/>
            </a:avLst>
          </a:prstGeom>
          <a:solidFill>
            <a:srgbClr val="E8F2ED"/>
          </a:solidFill>
          <a:ln w="12700">
            <a:solidFill>
              <a:srgbClr val="E8F2ED"/>
            </a:solidFill>
            <a:prstDash val="solid"/>
          </a:ln>
        </p:spPr>
        <p:txBody>
          <a:bodyPr/>
          <a:lstStyle/>
          <a:p>
            <a:endParaRPr lang="en-US"/>
          </a:p>
        </p:txBody>
      </p:sp>
      <p:pic>
        <p:nvPicPr>
          <p:cNvPr id="23" name="headshot_136" descr="/home/claude/assets/saad_head.png"/>
          <p:cNvPicPr>
            <a:picLocks noChangeAspect="1"/>
          </p:cNvPicPr>
          <p:nvPr/>
        </p:nvPicPr>
        <p:blipFill>
          <a:blip r:embed="rId3"/>
          <a:stretch>
            <a:fillRect/>
          </a:stretch>
        </p:blipFill>
        <p:spPr>
          <a:xfrm>
            <a:off x="1051560" y="1783080"/>
            <a:ext cx="2743200" cy="2743200"/>
          </a:xfrm>
          <a:prstGeom prst="rect">
            <a:avLst/>
          </a:prstGeom>
        </p:spPr>
      </p:pic>
      <p:sp>
        <p:nvSpPr>
          <p:cNvPr id="24" name="txt_137"/>
          <p:cNvSpPr txBox="1"/>
          <p:nvPr/>
        </p:nvSpPr>
        <p:spPr>
          <a:xfrm>
            <a:off x="548640" y="4892040"/>
            <a:ext cx="3749040" cy="457200"/>
          </a:xfrm>
          <a:prstGeom prst="rect">
            <a:avLst/>
          </a:prstGeom>
          <a:noFill/>
          <a:ln/>
        </p:spPr>
        <p:txBody>
          <a:bodyPr wrap="square" lIns="0" tIns="0" rIns="0" bIns="0" rtlCol="0" anchor="ctr"/>
          <a:lstStyle/>
          <a:p>
            <a:pPr marL="0" indent="0" algn="ctr">
              <a:buNone/>
            </a:pPr>
            <a:r>
              <a:rPr lang="en-US" sz="1800" b="1" u="sng" dirty="0">
                <a:solidFill>
                  <a:srgbClr val="1E6B4F"/>
                </a:solidFill>
                <a:latin typeface="Inter" pitchFamily="34" charset="0"/>
                <a:ea typeface="Inter" pitchFamily="34" charset="-122"/>
                <a:cs typeface="Inter" pitchFamily="34" charset="-120"/>
                <a:hlinkClick r:id="rId4">
                  <a:extLst>
                    <a:ext uri="{A12FA001-AC4F-418D-AE19-62706E023703}">
                      <ahyp:hlinkClr xmlns:ahyp="http://schemas.microsoft.com/office/drawing/2018/hyperlinkcolor" val="tx"/>
                    </a:ext>
                  </a:extLst>
                </a:hlinkClick>
              </a:rPr>
              <a:t>saadh.info</a:t>
            </a:r>
            <a:endParaRPr lang="en-US" sz="1800" dirty="0"/>
          </a:p>
        </p:txBody>
      </p:sp>
      <p:sp>
        <p:nvSpPr>
          <p:cNvPr id="25" name="txt_138"/>
          <p:cNvSpPr txBox="1"/>
          <p:nvPr/>
        </p:nvSpPr>
        <p:spPr>
          <a:xfrm>
            <a:off x="4754880" y="1508760"/>
            <a:ext cx="6858000" cy="640080"/>
          </a:xfrm>
          <a:prstGeom prst="rect">
            <a:avLst/>
          </a:prstGeom>
          <a:noFill/>
          <a:ln/>
        </p:spPr>
        <p:txBody>
          <a:bodyPr wrap="square" lIns="0" tIns="0" rIns="0" bIns="0" rtlCol="0" anchor="t"/>
          <a:lstStyle/>
          <a:p>
            <a:pPr marL="0" indent="0">
              <a:buNone/>
            </a:pPr>
            <a:r>
              <a:rPr lang="en-US" sz="3400" b="1" dirty="0">
                <a:solidFill>
                  <a:srgbClr val="13221D"/>
                </a:solidFill>
                <a:latin typeface="Inter" pitchFamily="34" charset="0"/>
                <a:ea typeface="Inter" pitchFamily="34" charset="-122"/>
                <a:cs typeface="Inter" pitchFamily="34" charset="-120"/>
              </a:rPr>
              <a:t>Saad Hassan</a:t>
            </a:r>
            <a:endParaRPr lang="en-US" sz="3400" dirty="0"/>
          </a:p>
        </p:txBody>
      </p:sp>
      <p:sp>
        <p:nvSpPr>
          <p:cNvPr id="26" name="txt_139"/>
          <p:cNvSpPr txBox="1"/>
          <p:nvPr/>
        </p:nvSpPr>
        <p:spPr>
          <a:xfrm>
            <a:off x="4754880" y="2194560"/>
            <a:ext cx="6858000" cy="822960"/>
          </a:xfrm>
          <a:prstGeom prst="rect">
            <a:avLst/>
          </a:prstGeom>
          <a:noFill/>
          <a:ln/>
        </p:spPr>
        <p:txBody>
          <a:bodyPr wrap="square" lIns="0" tIns="0" rIns="0" bIns="0" rtlCol="0" anchor="t"/>
          <a:lstStyle/>
          <a:p>
            <a:pPr marL="0" indent="0">
              <a:buNone/>
            </a:pPr>
            <a:r>
              <a:rPr lang="en-US" sz="1700" dirty="0">
                <a:solidFill>
                  <a:srgbClr val="5E6E68"/>
                </a:solidFill>
                <a:latin typeface="Inter" pitchFamily="34" charset="0"/>
                <a:ea typeface="Inter" pitchFamily="34" charset="-122"/>
                <a:cs typeface="Inter" pitchFamily="34" charset="-120"/>
              </a:rPr>
              <a:t>Assistant Professor of Computer Science, Tulane University</a:t>
            </a:r>
            <a:endParaRPr lang="en-US" sz="1700" dirty="0"/>
          </a:p>
          <a:p>
            <a:pPr marL="0" indent="0">
              <a:buNone/>
            </a:pPr>
            <a:r>
              <a:rPr lang="en-US" sz="1700" dirty="0">
                <a:solidFill>
                  <a:srgbClr val="5E6E68"/>
                </a:solidFill>
                <a:latin typeface="Inter" pitchFamily="34" charset="0"/>
                <a:ea typeface="Inter" pitchFamily="34" charset="-122"/>
                <a:cs typeface="Inter" pitchFamily="34" charset="-120"/>
              </a:rPr>
              <a:t>Director, NOLA A11y Lab  ·  Affiliate, CEAI</a:t>
            </a:r>
            <a:endParaRPr lang="en-US" sz="1700" dirty="0"/>
          </a:p>
        </p:txBody>
      </p:sp>
      <p:sp>
        <p:nvSpPr>
          <p:cNvPr id="27" name="a1_txt_140"/>
          <p:cNvSpPr txBox="1"/>
          <p:nvPr/>
        </p:nvSpPr>
        <p:spPr>
          <a:xfrm>
            <a:off x="5074920" y="3154680"/>
            <a:ext cx="6492240" cy="502920"/>
          </a:xfrm>
          <a:prstGeom prst="rect">
            <a:avLst/>
          </a:prstGeom>
          <a:noFill/>
          <a:ln/>
        </p:spPr>
        <p:txBody>
          <a:bodyPr wrap="square" lIns="0" tIns="0" rIns="0" bIns="0" rtlCol="0" anchor="ctr"/>
          <a:lstStyle/>
          <a:p>
            <a:pPr marL="0" indent="0">
              <a:buNone/>
            </a:pPr>
            <a:r>
              <a:rPr lang="en-US" sz="1700" dirty="0">
                <a:solidFill>
                  <a:srgbClr val="13221D"/>
                </a:solidFill>
                <a:latin typeface="Inter" pitchFamily="34" charset="0"/>
                <a:ea typeface="Inter" pitchFamily="34" charset="-122"/>
                <a:cs typeface="Inter" pitchFamily="34" charset="-120"/>
              </a:rPr>
              <a:t>Human–AI systems that make communication, information, and public services accessible</a:t>
            </a:r>
            <a:endParaRPr lang="en-US" sz="1700" dirty="0"/>
          </a:p>
        </p:txBody>
      </p:sp>
      <p:sp>
        <p:nvSpPr>
          <p:cNvPr id="28" name="a1_dot_141"/>
          <p:cNvSpPr/>
          <p:nvPr/>
        </p:nvSpPr>
        <p:spPr>
          <a:xfrm>
            <a:off x="4773168" y="3337560"/>
            <a:ext cx="137160" cy="137160"/>
          </a:xfrm>
          <a:prstGeom prst="ellipse">
            <a:avLst/>
          </a:prstGeom>
          <a:solidFill>
            <a:srgbClr val="E8613A"/>
          </a:solidFill>
          <a:ln w="12700">
            <a:solidFill>
              <a:srgbClr val="E8613A"/>
            </a:solidFill>
            <a:prstDash val="solid"/>
          </a:ln>
        </p:spPr>
        <p:txBody>
          <a:bodyPr/>
          <a:lstStyle/>
          <a:p>
            <a:endParaRPr lang="en-US"/>
          </a:p>
        </p:txBody>
      </p:sp>
      <p:sp>
        <p:nvSpPr>
          <p:cNvPr id="29" name="a2_txt_142"/>
          <p:cNvSpPr txBox="1"/>
          <p:nvPr/>
        </p:nvSpPr>
        <p:spPr>
          <a:xfrm>
            <a:off x="5074920" y="3721608"/>
            <a:ext cx="6492240" cy="502920"/>
          </a:xfrm>
          <a:prstGeom prst="rect">
            <a:avLst/>
          </a:prstGeom>
          <a:noFill/>
          <a:ln/>
        </p:spPr>
        <p:txBody>
          <a:bodyPr wrap="square" lIns="0" tIns="0" rIns="0" bIns="0" rtlCol="0" anchor="ctr"/>
          <a:lstStyle/>
          <a:p>
            <a:pPr marL="0" indent="0">
              <a:buNone/>
            </a:pPr>
            <a:r>
              <a:rPr lang="en-US" sz="1700" dirty="0">
                <a:solidFill>
                  <a:srgbClr val="13221D"/>
                </a:solidFill>
                <a:latin typeface="Inter" pitchFamily="34" charset="0"/>
                <a:ea typeface="Inter" pitchFamily="34" charset="-122"/>
                <a:cs typeface="Inter" pitchFamily="34" charset="-120"/>
              </a:rPr>
              <a:t>Sign language and captioning technologies with Deaf and hard-of-hearing communities</a:t>
            </a:r>
            <a:endParaRPr lang="en-US" sz="1700" dirty="0"/>
          </a:p>
        </p:txBody>
      </p:sp>
      <p:sp>
        <p:nvSpPr>
          <p:cNvPr id="30" name="a2_dot_143"/>
          <p:cNvSpPr/>
          <p:nvPr/>
        </p:nvSpPr>
        <p:spPr>
          <a:xfrm>
            <a:off x="4773168" y="3904488"/>
            <a:ext cx="137160" cy="137160"/>
          </a:xfrm>
          <a:prstGeom prst="ellipse">
            <a:avLst/>
          </a:prstGeom>
          <a:solidFill>
            <a:srgbClr val="E8613A"/>
          </a:solidFill>
          <a:ln w="12700">
            <a:solidFill>
              <a:srgbClr val="E8613A"/>
            </a:solidFill>
            <a:prstDash val="solid"/>
          </a:ln>
        </p:spPr>
        <p:txBody>
          <a:bodyPr/>
          <a:lstStyle/>
          <a:p>
            <a:endParaRPr lang="en-US"/>
          </a:p>
        </p:txBody>
      </p:sp>
      <p:sp>
        <p:nvSpPr>
          <p:cNvPr id="31" name="a3_txt_144"/>
          <p:cNvSpPr txBox="1"/>
          <p:nvPr/>
        </p:nvSpPr>
        <p:spPr>
          <a:xfrm>
            <a:off x="5074920" y="4288536"/>
            <a:ext cx="6492240" cy="502920"/>
          </a:xfrm>
          <a:prstGeom prst="rect">
            <a:avLst/>
          </a:prstGeom>
          <a:noFill/>
          <a:ln/>
        </p:spPr>
        <p:txBody>
          <a:bodyPr wrap="square" lIns="0" tIns="0" rIns="0" bIns="0" rtlCol="0" anchor="ctr"/>
          <a:lstStyle/>
          <a:p>
            <a:pPr marL="0" indent="0">
              <a:buNone/>
            </a:pPr>
            <a:r>
              <a:rPr lang="en-US" sz="1700" dirty="0">
                <a:solidFill>
                  <a:srgbClr val="13221D"/>
                </a:solidFill>
                <a:latin typeface="Inter" pitchFamily="34" charset="0"/>
                <a:ea typeface="Inter" pitchFamily="34" charset="-122"/>
                <a:cs typeface="Inter" pitchFamily="34" charset="-120"/>
              </a:rPr>
              <a:t>Civic AI and accessibility dashboards with community organizations</a:t>
            </a:r>
            <a:endParaRPr lang="en-US" sz="1700" dirty="0"/>
          </a:p>
        </p:txBody>
      </p:sp>
      <p:sp>
        <p:nvSpPr>
          <p:cNvPr id="32" name="a3_dot_145"/>
          <p:cNvSpPr/>
          <p:nvPr/>
        </p:nvSpPr>
        <p:spPr>
          <a:xfrm>
            <a:off x="4773168" y="4471416"/>
            <a:ext cx="137160" cy="137160"/>
          </a:xfrm>
          <a:prstGeom prst="ellipse">
            <a:avLst/>
          </a:prstGeom>
          <a:solidFill>
            <a:srgbClr val="E8613A"/>
          </a:solidFill>
          <a:ln w="12700">
            <a:solidFill>
              <a:srgbClr val="E8613A"/>
            </a:solidFill>
            <a:prstDash val="solid"/>
          </a:ln>
        </p:spPr>
        <p:txBody>
          <a:bodyPr/>
          <a:lstStyle/>
          <a:p>
            <a:endParaRPr lang="en-US"/>
          </a:p>
        </p:txBody>
      </p:sp>
      <p:sp>
        <p:nvSpPr>
          <p:cNvPr id="33" name="a4_pill_146"/>
          <p:cNvSpPr txBox="1"/>
          <p:nvPr/>
        </p:nvSpPr>
        <p:spPr>
          <a:xfrm>
            <a:off x="4754880" y="5440680"/>
            <a:ext cx="1009498" cy="329184"/>
          </a:xfrm>
          <a:prstGeom prst="roundRect">
            <a:avLst>
              <a:gd name="adj" fmla="val 50000"/>
            </a:avLst>
          </a:prstGeom>
          <a:solidFill>
            <a:srgbClr val="D3E6DC"/>
          </a:solidFill>
          <a:ln/>
        </p:spPr>
        <p:txBody>
          <a:bodyPr wrap="square" lIns="0" tIns="0" rIns="0" bIns="0" rtlCol="0" anchor="ctr"/>
          <a:lstStyle/>
          <a:p>
            <a:pPr marL="0" indent="0" algn="ctr">
              <a:buNone/>
            </a:pPr>
            <a:r>
              <a:rPr lang="en-US" sz="1200" b="1" dirty="0">
                <a:solidFill>
                  <a:srgbClr val="0E3B2E"/>
                </a:solidFill>
                <a:latin typeface="Inter" pitchFamily="34" charset="0"/>
                <a:ea typeface="Inter" pitchFamily="34" charset="-122"/>
                <a:cs typeface="Inter" pitchFamily="34" charset="-120"/>
              </a:rPr>
              <a:t>PhD, RIT</a:t>
            </a:r>
            <a:endParaRPr lang="en-US" sz="1200" dirty="0"/>
          </a:p>
        </p:txBody>
      </p:sp>
      <p:sp>
        <p:nvSpPr>
          <p:cNvPr id="34" name="a4_pill_147"/>
          <p:cNvSpPr txBox="1"/>
          <p:nvPr/>
        </p:nvSpPr>
        <p:spPr>
          <a:xfrm>
            <a:off x="5901538" y="5440680"/>
            <a:ext cx="2216506" cy="329184"/>
          </a:xfrm>
          <a:prstGeom prst="roundRect">
            <a:avLst>
              <a:gd name="adj" fmla="val 50000"/>
            </a:avLst>
          </a:prstGeom>
          <a:solidFill>
            <a:srgbClr val="D3E6DC"/>
          </a:solidFill>
          <a:ln/>
        </p:spPr>
        <p:txBody>
          <a:bodyPr wrap="square" lIns="0" tIns="0" rIns="0" bIns="0" rtlCol="0" anchor="ctr"/>
          <a:lstStyle/>
          <a:p>
            <a:pPr marL="0" indent="0" algn="ctr">
              <a:buNone/>
            </a:pPr>
            <a:r>
              <a:rPr lang="en-US" sz="1200" b="1" dirty="0">
                <a:solidFill>
                  <a:srgbClr val="0E3B2E"/>
                </a:solidFill>
                <a:latin typeface="Inter" pitchFamily="34" charset="0"/>
                <a:ea typeface="Inter" pitchFamily="34" charset="-122"/>
                <a:cs typeface="Inter" pitchFamily="34" charset="-120"/>
              </a:rPr>
              <a:t>Visiting: Google &amp; Meta</a:t>
            </a:r>
            <a:endParaRPr lang="en-US" sz="1200" dirty="0"/>
          </a:p>
        </p:txBody>
      </p:sp>
      <p:sp>
        <p:nvSpPr>
          <p:cNvPr id="35" name="a4_pill_148"/>
          <p:cNvSpPr txBox="1"/>
          <p:nvPr/>
        </p:nvSpPr>
        <p:spPr>
          <a:xfrm>
            <a:off x="8255203" y="5440680"/>
            <a:ext cx="2136038" cy="329184"/>
          </a:xfrm>
          <a:prstGeom prst="roundRect">
            <a:avLst>
              <a:gd name="adj" fmla="val 50000"/>
            </a:avLst>
          </a:prstGeom>
          <a:solidFill>
            <a:srgbClr val="D3E6DC"/>
          </a:solidFill>
          <a:ln/>
        </p:spPr>
        <p:txBody>
          <a:bodyPr wrap="square" lIns="0" tIns="0" rIns="0" bIns="0" rtlCol="0" anchor="ctr"/>
          <a:lstStyle/>
          <a:p>
            <a:pPr marL="0" indent="0" algn="ctr">
              <a:buNone/>
            </a:pPr>
            <a:r>
              <a:rPr lang="en-US" sz="1200" b="1" dirty="0">
                <a:solidFill>
                  <a:srgbClr val="0E3B2E"/>
                </a:solidFill>
                <a:latin typeface="Inter" pitchFamily="34" charset="0"/>
                <a:ea typeface="Inter" pitchFamily="34" charset="-122"/>
                <a:cs typeface="Inter" pitchFamily="34" charset="-120"/>
              </a:rPr>
              <a:t>CHI · ASSETS · NeurIPS</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4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400"/>
                                        <p:tgtEl>
                                          <p:spTgt spid="28"/>
                                        </p:tgtEl>
                                      </p:cBhvr>
                                    </p:animEffect>
                                  </p:childTnLst>
                                </p:cTn>
                              </p:par>
                            </p:childTnLst>
                          </p:cTn>
                        </p:par>
                        <p:par>
                          <p:cTn id="11" fill="hold">
                            <p:stCondLst>
                              <p:cond delay="400"/>
                            </p:stCondLst>
                            <p:childTnLst>
                              <p:par>
                                <p:cTn id="12" presetID="10"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400"/>
                                        <p:tgtEl>
                                          <p:spTgt spid="2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400"/>
                                        <p:tgtEl>
                                          <p:spTgt spid="30"/>
                                        </p:tgtEl>
                                      </p:cBhvr>
                                    </p:animEffect>
                                  </p:childTnLst>
                                </p:cTn>
                              </p:par>
                            </p:childTnLst>
                          </p:cTn>
                        </p:par>
                        <p:par>
                          <p:cTn id="18" fill="hold">
                            <p:stCondLst>
                              <p:cond delay="8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400"/>
                                        <p:tgtEl>
                                          <p:spTgt spid="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400"/>
                                        <p:tgtEl>
                                          <p:spTgt spid="32"/>
                                        </p:tgtEl>
                                      </p:cBhvr>
                                    </p:animEffect>
                                  </p:childTnLst>
                                </p:cTn>
                              </p:par>
                            </p:childTnLst>
                          </p:cTn>
                        </p:par>
                        <p:par>
                          <p:cTn id="25" fill="hold">
                            <p:stCondLst>
                              <p:cond delay="1200"/>
                            </p:stCondLst>
                            <p:childTnLst>
                              <p:par>
                                <p:cTn id="26" presetID="10"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400"/>
                                        <p:tgtEl>
                                          <p:spTgt spid="3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400"/>
                                        <p:tgtEl>
                                          <p:spTgt spid="3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Let's get to know you</a:t>
            </a:r>
            <a:endParaRPr lang="en-US" sz="3000" dirty="0"/>
          </a:p>
        </p:txBody>
      </p:sp>
      <p:sp>
        <p:nvSpPr>
          <p:cNvPr id="3" name="time_chip_149"/>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9:00 – 9:10  ·  10 min</a:t>
            </a:r>
            <a:endParaRPr lang="en-US" sz="1400" dirty="0"/>
          </a:p>
        </p:txBody>
      </p:sp>
      <p:sp>
        <p:nvSpPr>
          <p:cNvPr id="4" name="prog_welcome_150"/>
          <p:cNvSpPr/>
          <p:nvPr/>
        </p:nvSpPr>
        <p:spPr>
          <a:xfrm>
            <a:off x="548640" y="6400800"/>
            <a:ext cx="715244" cy="73152"/>
          </a:xfrm>
          <a:prstGeom prst="rect">
            <a:avLst/>
          </a:prstGeom>
          <a:solidFill>
            <a:srgbClr val="E8613A"/>
          </a:solidFill>
          <a:ln w="12700">
            <a:solidFill>
              <a:srgbClr val="E8613A"/>
            </a:solidFill>
            <a:prstDash val="solid"/>
          </a:ln>
        </p:spPr>
        <p:txBody>
          <a:bodyPr/>
          <a:lstStyle/>
          <a:p>
            <a:endParaRPr lang="en-US"/>
          </a:p>
        </p:txBody>
      </p:sp>
      <p:sp>
        <p:nvSpPr>
          <p:cNvPr id="5" name="prog_lbl_welcome_151"/>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Welcome</a:t>
            </a:r>
            <a:endParaRPr lang="en-US" sz="1000" dirty="0"/>
          </a:p>
        </p:txBody>
      </p:sp>
      <p:sp>
        <p:nvSpPr>
          <p:cNvPr id="6" name="prog_ai_152"/>
          <p:cNvSpPr/>
          <p:nvPr/>
        </p:nvSpPr>
        <p:spPr>
          <a:xfrm>
            <a:off x="1309604"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7" name="prog_lbl_ai_153"/>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AI</a:t>
            </a:r>
            <a:endParaRPr lang="en-US" sz="1000" dirty="0"/>
          </a:p>
        </p:txBody>
      </p:sp>
      <p:sp>
        <p:nvSpPr>
          <p:cNvPr id="8" name="prog_pd_154"/>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155"/>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156"/>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157"/>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158"/>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159"/>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160"/>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161"/>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162"/>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163"/>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164"/>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165"/>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166"/>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167"/>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1_card_168"/>
          <p:cNvSpPr/>
          <p:nvPr/>
        </p:nvSpPr>
        <p:spPr>
          <a:xfrm>
            <a:off x="548640" y="1600200"/>
            <a:ext cx="3520440" cy="3108960"/>
          </a:xfrm>
          <a:prstGeom prst="roundRect">
            <a:avLst>
              <a:gd name="adj" fmla="val 3529"/>
            </a:avLst>
          </a:prstGeom>
          <a:solidFill>
            <a:srgbClr val="E8F2ED"/>
          </a:solidFill>
          <a:ln w="12700">
            <a:solidFill>
              <a:srgbClr val="E8F2ED"/>
            </a:solidFill>
            <a:prstDash val="solid"/>
          </a:ln>
        </p:spPr>
        <p:txBody>
          <a:bodyPr/>
          <a:lstStyle/>
          <a:p>
            <a:endParaRPr lang="en-US"/>
          </a:p>
        </p:txBody>
      </p:sp>
      <p:sp>
        <p:nvSpPr>
          <p:cNvPr id="23" name="c1_num_169"/>
          <p:cNvSpPr txBox="1"/>
          <p:nvPr/>
        </p:nvSpPr>
        <p:spPr>
          <a:xfrm>
            <a:off x="868680" y="1920240"/>
            <a:ext cx="640080" cy="640080"/>
          </a:xfrm>
          <a:prstGeom prst="ellipse">
            <a:avLst/>
          </a:prstGeom>
          <a:solidFill>
            <a:srgbClr val="E8613A"/>
          </a:solidFill>
          <a:ln/>
        </p:spPr>
        <p:txBody>
          <a:bodyPr wrap="square" lIns="0" tIns="0" rIns="0" bIns="0" rtlCol="0" anchor="ctr"/>
          <a:lstStyle/>
          <a:p>
            <a:pPr marL="0" indent="0" algn="ctr">
              <a:buNone/>
            </a:pPr>
            <a:r>
              <a:rPr lang="en-US" sz="2200" b="1" dirty="0">
                <a:solidFill>
                  <a:srgbClr val="FFFFFF"/>
                </a:solidFill>
                <a:latin typeface="Inter" pitchFamily="34" charset="0"/>
                <a:ea typeface="Inter" pitchFamily="34" charset="-122"/>
                <a:cs typeface="Inter" pitchFamily="34" charset="-120"/>
              </a:rPr>
              <a:t>1</a:t>
            </a:r>
            <a:endParaRPr lang="en-US" sz="2200" dirty="0"/>
          </a:p>
        </p:txBody>
      </p:sp>
      <p:sp>
        <p:nvSpPr>
          <p:cNvPr id="24" name="c1_txt_170"/>
          <p:cNvSpPr txBox="1"/>
          <p:nvPr/>
        </p:nvSpPr>
        <p:spPr>
          <a:xfrm>
            <a:off x="868680" y="2788920"/>
            <a:ext cx="2926080" cy="914400"/>
          </a:xfrm>
          <a:prstGeom prst="rect">
            <a:avLst/>
          </a:prstGeom>
          <a:noFill/>
          <a:ln/>
        </p:spPr>
        <p:txBody>
          <a:bodyPr wrap="square" lIns="0" tIns="0" rIns="0" bIns="0" rtlCol="0" anchor="t"/>
          <a:lstStyle/>
          <a:p>
            <a:pPr marL="0" indent="0">
              <a:buNone/>
            </a:pPr>
            <a:r>
              <a:rPr lang="en-US" sz="2200" b="1" dirty="0">
                <a:solidFill>
                  <a:srgbClr val="13221D"/>
                </a:solidFill>
                <a:latin typeface="Inter" pitchFamily="34" charset="0"/>
                <a:ea typeface="Inter" pitchFamily="34" charset="-122"/>
                <a:cs typeface="Inter" pitchFamily="34" charset="-120"/>
              </a:rPr>
              <a:t>Your name</a:t>
            </a:r>
            <a:endParaRPr lang="en-US" sz="2200" dirty="0"/>
          </a:p>
        </p:txBody>
      </p:sp>
      <p:sp>
        <p:nvSpPr>
          <p:cNvPr id="25" name="c1_txt_171"/>
          <p:cNvSpPr txBox="1"/>
          <p:nvPr/>
        </p:nvSpPr>
        <p:spPr>
          <a:xfrm>
            <a:off x="868680" y="3749040"/>
            <a:ext cx="2926080" cy="731520"/>
          </a:xfrm>
          <a:prstGeom prst="rect">
            <a:avLst/>
          </a:prstGeom>
          <a:noFill/>
          <a:ln/>
        </p:spPr>
        <p:txBody>
          <a:bodyPr wrap="square" lIns="0" tIns="0" rIns="0" bIns="0" rtlCol="0" anchor="t"/>
          <a:lstStyle/>
          <a:p>
            <a:pPr marL="0" indent="0">
              <a:buNone/>
            </a:pPr>
            <a:r>
              <a:rPr lang="en-US" sz="1500" dirty="0">
                <a:solidFill>
                  <a:srgbClr val="5E6E68"/>
                </a:solidFill>
                <a:latin typeface="Inter" pitchFamily="34" charset="0"/>
                <a:ea typeface="Inter" pitchFamily="34" charset="-122"/>
                <a:cs typeface="Inter" pitchFamily="34" charset="-120"/>
              </a:rPr>
              <a:t>and how you'd like to be called</a:t>
            </a:r>
            <a:endParaRPr lang="en-US" sz="1500" dirty="0"/>
          </a:p>
        </p:txBody>
      </p:sp>
      <p:sp>
        <p:nvSpPr>
          <p:cNvPr id="26" name="c2_card_172"/>
          <p:cNvSpPr/>
          <p:nvPr/>
        </p:nvSpPr>
        <p:spPr>
          <a:xfrm>
            <a:off x="4297680" y="1600200"/>
            <a:ext cx="3520440" cy="3108960"/>
          </a:xfrm>
          <a:prstGeom prst="roundRect">
            <a:avLst>
              <a:gd name="adj" fmla="val 3529"/>
            </a:avLst>
          </a:prstGeom>
          <a:solidFill>
            <a:srgbClr val="E8F2ED"/>
          </a:solidFill>
          <a:ln w="12700">
            <a:solidFill>
              <a:srgbClr val="E8F2ED"/>
            </a:solidFill>
            <a:prstDash val="solid"/>
          </a:ln>
        </p:spPr>
        <p:txBody>
          <a:bodyPr/>
          <a:lstStyle/>
          <a:p>
            <a:endParaRPr lang="en-US"/>
          </a:p>
        </p:txBody>
      </p:sp>
      <p:sp>
        <p:nvSpPr>
          <p:cNvPr id="27" name="c2_num_173"/>
          <p:cNvSpPr txBox="1"/>
          <p:nvPr/>
        </p:nvSpPr>
        <p:spPr>
          <a:xfrm>
            <a:off x="4617720" y="1920240"/>
            <a:ext cx="640080" cy="640080"/>
          </a:xfrm>
          <a:prstGeom prst="ellipse">
            <a:avLst/>
          </a:prstGeom>
          <a:solidFill>
            <a:srgbClr val="E8613A"/>
          </a:solidFill>
          <a:ln/>
        </p:spPr>
        <p:txBody>
          <a:bodyPr wrap="square" lIns="0" tIns="0" rIns="0" bIns="0" rtlCol="0" anchor="ctr"/>
          <a:lstStyle/>
          <a:p>
            <a:pPr marL="0" indent="0" algn="ctr">
              <a:buNone/>
            </a:pPr>
            <a:r>
              <a:rPr lang="en-US" sz="2200" b="1" dirty="0">
                <a:solidFill>
                  <a:srgbClr val="FFFFFF"/>
                </a:solidFill>
                <a:latin typeface="Inter" pitchFamily="34" charset="0"/>
                <a:ea typeface="Inter" pitchFamily="34" charset="-122"/>
                <a:cs typeface="Inter" pitchFamily="34" charset="-120"/>
              </a:rPr>
              <a:t>2</a:t>
            </a:r>
            <a:endParaRPr lang="en-US" sz="2200" dirty="0"/>
          </a:p>
        </p:txBody>
      </p:sp>
      <p:sp>
        <p:nvSpPr>
          <p:cNvPr id="28" name="c2_txt_174"/>
          <p:cNvSpPr txBox="1"/>
          <p:nvPr/>
        </p:nvSpPr>
        <p:spPr>
          <a:xfrm>
            <a:off x="4617720" y="2788920"/>
            <a:ext cx="2926080" cy="914400"/>
          </a:xfrm>
          <a:prstGeom prst="rect">
            <a:avLst/>
          </a:prstGeom>
          <a:noFill/>
          <a:ln/>
        </p:spPr>
        <p:txBody>
          <a:bodyPr wrap="square" lIns="0" tIns="0" rIns="0" bIns="0" rtlCol="0" anchor="t"/>
          <a:lstStyle/>
          <a:p>
            <a:pPr marL="0" indent="0">
              <a:buNone/>
            </a:pPr>
            <a:r>
              <a:rPr lang="en-US" sz="2200" b="1" dirty="0">
                <a:solidFill>
                  <a:srgbClr val="13221D"/>
                </a:solidFill>
                <a:latin typeface="Inter" pitchFamily="34" charset="0"/>
                <a:ea typeface="Inter" pitchFamily="34" charset="-122"/>
                <a:cs typeface="Inter" pitchFamily="34" charset="-120"/>
              </a:rPr>
              <a:t>Your affiliation</a:t>
            </a:r>
            <a:endParaRPr lang="en-US" sz="2200" dirty="0"/>
          </a:p>
        </p:txBody>
      </p:sp>
      <p:sp>
        <p:nvSpPr>
          <p:cNvPr id="29" name="c2_txt_175"/>
          <p:cNvSpPr txBox="1"/>
          <p:nvPr/>
        </p:nvSpPr>
        <p:spPr>
          <a:xfrm>
            <a:off x="4617720" y="3749040"/>
            <a:ext cx="2926080" cy="731520"/>
          </a:xfrm>
          <a:prstGeom prst="rect">
            <a:avLst/>
          </a:prstGeom>
          <a:noFill/>
          <a:ln/>
        </p:spPr>
        <p:txBody>
          <a:bodyPr wrap="square" lIns="0" tIns="0" rIns="0" bIns="0" rtlCol="0" anchor="t"/>
          <a:lstStyle/>
          <a:p>
            <a:pPr marL="0" indent="0">
              <a:buNone/>
            </a:pPr>
            <a:r>
              <a:rPr lang="en-US" sz="1500" dirty="0">
                <a:solidFill>
                  <a:srgbClr val="5E6E68"/>
                </a:solidFill>
                <a:latin typeface="Inter" pitchFamily="34" charset="0"/>
                <a:ea typeface="Inter" pitchFamily="34" charset="-122"/>
                <a:cs typeface="Inter" pitchFamily="34" charset="-120"/>
              </a:rPr>
              <a:t>institution, office, or organization</a:t>
            </a:r>
            <a:endParaRPr lang="en-US" sz="1500" dirty="0"/>
          </a:p>
        </p:txBody>
      </p:sp>
      <p:sp>
        <p:nvSpPr>
          <p:cNvPr id="30" name="c3_card_176"/>
          <p:cNvSpPr/>
          <p:nvPr/>
        </p:nvSpPr>
        <p:spPr>
          <a:xfrm>
            <a:off x="8046720" y="1600200"/>
            <a:ext cx="3520440" cy="3108960"/>
          </a:xfrm>
          <a:prstGeom prst="roundRect">
            <a:avLst>
              <a:gd name="adj" fmla="val 3529"/>
            </a:avLst>
          </a:prstGeom>
          <a:solidFill>
            <a:srgbClr val="E8F2ED"/>
          </a:solidFill>
          <a:ln w="12700">
            <a:solidFill>
              <a:srgbClr val="E8F2ED"/>
            </a:solidFill>
            <a:prstDash val="solid"/>
          </a:ln>
        </p:spPr>
        <p:txBody>
          <a:bodyPr/>
          <a:lstStyle/>
          <a:p>
            <a:endParaRPr lang="en-US"/>
          </a:p>
        </p:txBody>
      </p:sp>
      <p:sp>
        <p:nvSpPr>
          <p:cNvPr id="31" name="c3_num_177"/>
          <p:cNvSpPr txBox="1"/>
          <p:nvPr/>
        </p:nvSpPr>
        <p:spPr>
          <a:xfrm>
            <a:off x="8366760" y="1920240"/>
            <a:ext cx="640080" cy="640080"/>
          </a:xfrm>
          <a:prstGeom prst="ellipse">
            <a:avLst/>
          </a:prstGeom>
          <a:solidFill>
            <a:srgbClr val="E8613A"/>
          </a:solidFill>
          <a:ln/>
        </p:spPr>
        <p:txBody>
          <a:bodyPr wrap="square" lIns="0" tIns="0" rIns="0" bIns="0" rtlCol="0" anchor="ctr"/>
          <a:lstStyle/>
          <a:p>
            <a:pPr marL="0" indent="0" algn="ctr">
              <a:buNone/>
            </a:pPr>
            <a:r>
              <a:rPr lang="en-US" sz="2200" b="1" dirty="0">
                <a:solidFill>
                  <a:srgbClr val="FFFFFF"/>
                </a:solidFill>
                <a:latin typeface="Inter" pitchFamily="34" charset="0"/>
                <a:ea typeface="Inter" pitchFamily="34" charset="-122"/>
                <a:cs typeface="Inter" pitchFamily="34" charset="-120"/>
              </a:rPr>
              <a:t>3</a:t>
            </a:r>
            <a:endParaRPr lang="en-US" sz="2200" dirty="0"/>
          </a:p>
        </p:txBody>
      </p:sp>
      <p:sp>
        <p:nvSpPr>
          <p:cNvPr id="32" name="c3_txt_178"/>
          <p:cNvSpPr txBox="1"/>
          <p:nvPr/>
        </p:nvSpPr>
        <p:spPr>
          <a:xfrm>
            <a:off x="8366760" y="2788920"/>
            <a:ext cx="2926080" cy="914400"/>
          </a:xfrm>
          <a:prstGeom prst="rect">
            <a:avLst/>
          </a:prstGeom>
          <a:noFill/>
          <a:ln/>
        </p:spPr>
        <p:txBody>
          <a:bodyPr wrap="square" lIns="0" tIns="0" rIns="0" bIns="0" rtlCol="0" anchor="t"/>
          <a:lstStyle/>
          <a:p>
            <a:pPr marL="0" indent="0">
              <a:buNone/>
            </a:pPr>
            <a:r>
              <a:rPr lang="en-US" sz="2200" b="1" dirty="0">
                <a:solidFill>
                  <a:srgbClr val="13221D"/>
                </a:solidFill>
                <a:latin typeface="Inter" pitchFamily="34" charset="0"/>
                <a:ea typeface="Inter" pitchFamily="34" charset="-122"/>
                <a:cs typeface="Inter" pitchFamily="34" charset="-120"/>
              </a:rPr>
              <a:t>One community partner or project</a:t>
            </a:r>
            <a:endParaRPr lang="en-US" sz="2200" dirty="0"/>
          </a:p>
        </p:txBody>
      </p:sp>
      <p:sp>
        <p:nvSpPr>
          <p:cNvPr id="33" name="c3_txt_179"/>
          <p:cNvSpPr txBox="1"/>
          <p:nvPr/>
        </p:nvSpPr>
        <p:spPr>
          <a:xfrm>
            <a:off x="8366760" y="3749040"/>
            <a:ext cx="2926080" cy="731520"/>
          </a:xfrm>
          <a:prstGeom prst="rect">
            <a:avLst/>
          </a:prstGeom>
          <a:noFill/>
          <a:ln/>
        </p:spPr>
        <p:txBody>
          <a:bodyPr wrap="square" lIns="0" tIns="0" rIns="0" bIns="0" rtlCol="0" anchor="t"/>
          <a:lstStyle/>
          <a:p>
            <a:pPr marL="0" indent="0">
              <a:buNone/>
            </a:pPr>
            <a:r>
              <a:rPr lang="en-US" sz="1500" dirty="0">
                <a:solidFill>
                  <a:srgbClr val="5E6E68"/>
                </a:solidFill>
                <a:latin typeface="Inter" pitchFamily="34" charset="0"/>
                <a:ea typeface="Inter" pitchFamily="34" charset="-122"/>
                <a:cs typeface="Inter" pitchFamily="34" charset="-120"/>
              </a:rPr>
              <a:t>you're working with right now</a:t>
            </a:r>
            <a:endParaRPr lang="en-US" sz="1500" dirty="0"/>
          </a:p>
        </p:txBody>
      </p:sp>
      <p:sp>
        <p:nvSpPr>
          <p:cNvPr id="34" name="pill_180"/>
          <p:cNvSpPr txBox="1"/>
          <p:nvPr/>
        </p:nvSpPr>
        <p:spPr>
          <a:xfrm>
            <a:off x="548640" y="5120640"/>
            <a:ext cx="2743200" cy="411480"/>
          </a:xfrm>
          <a:prstGeom prst="roundRect">
            <a:avLst>
              <a:gd name="adj" fmla="val 40000"/>
            </a:avLst>
          </a:prstGeom>
          <a:solidFill>
            <a:srgbClr val="FCE7DF"/>
          </a:solidFill>
          <a:ln/>
        </p:spPr>
        <p:txBody>
          <a:bodyPr wrap="square" lIns="0" tIns="0" rIns="0" bIns="0" rtlCol="0" anchor="ctr"/>
          <a:lstStyle/>
          <a:p>
            <a:pPr marL="0" indent="0" algn="ctr">
              <a:buNone/>
            </a:pPr>
            <a:r>
              <a:rPr lang="en-US" sz="1400" b="1" dirty="0">
                <a:solidFill>
                  <a:srgbClr val="E8613A"/>
                </a:solidFill>
                <a:latin typeface="Inter" pitchFamily="34" charset="0"/>
                <a:ea typeface="Inter" pitchFamily="34" charset="-122"/>
                <a:cs typeface="Inter" pitchFamily="34" charset="-120"/>
              </a:rPr>
              <a:t>About 30 seconds each</a:t>
            </a:r>
            <a:endParaRPr lang="en-US" sz="1400" dirty="0"/>
          </a:p>
        </p:txBody>
      </p:sp>
      <p:sp>
        <p:nvSpPr>
          <p:cNvPr id="35" name="txt_181"/>
          <p:cNvSpPr txBox="1"/>
          <p:nvPr/>
        </p:nvSpPr>
        <p:spPr>
          <a:xfrm>
            <a:off x="3474720" y="5120640"/>
            <a:ext cx="7315200" cy="411480"/>
          </a:xfrm>
          <a:prstGeom prst="rect">
            <a:avLst/>
          </a:prstGeom>
          <a:noFill/>
          <a:ln/>
        </p:spPr>
        <p:txBody>
          <a:bodyPr wrap="square" lIns="0" tIns="0" rIns="0" bIns="0" rtlCol="0" anchor="ctr"/>
          <a:lstStyle/>
          <a:p>
            <a:pPr marL="0" indent="0">
              <a:buNone/>
            </a:pPr>
            <a:r>
              <a:rPr lang="en-US" sz="1500" dirty="0">
                <a:solidFill>
                  <a:srgbClr val="5E6E68"/>
                </a:solidFill>
                <a:latin typeface="Inter" pitchFamily="34" charset="0"/>
                <a:ea typeface="Inter" pitchFamily="34" charset="-122"/>
                <a:cs typeface="Inter" pitchFamily="34" charset="-120"/>
              </a:rPr>
              <a:t>The pre-workshop survey covers the rest, so keep it short.</a:t>
            </a:r>
            <a:endParaRPr lang="en-US" sz="15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4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4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4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4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400"/>
                                        <p:tgtEl>
                                          <p:spTgt spid="3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4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400"/>
                                        <p:tgtEl>
                                          <p:spTgt spid="3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me_chip_182"/>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3" name="prog_welcome_183"/>
          <p:cNvSpPr/>
          <p:nvPr/>
        </p:nvSpPr>
        <p:spPr>
          <a:xfrm>
            <a:off x="548640" y="6400800"/>
            <a:ext cx="715244" cy="73152"/>
          </a:xfrm>
          <a:prstGeom prst="rect">
            <a:avLst/>
          </a:prstGeom>
          <a:solidFill>
            <a:srgbClr val="A9C4B8"/>
          </a:solidFill>
          <a:ln w="12700">
            <a:solidFill>
              <a:srgbClr val="A9C4B8"/>
            </a:solidFill>
            <a:prstDash val="solid"/>
          </a:ln>
        </p:spPr>
        <p:txBody>
          <a:bodyPr/>
          <a:lstStyle/>
          <a:p>
            <a:endParaRPr lang="en-US"/>
          </a:p>
        </p:txBody>
      </p:sp>
      <p:sp>
        <p:nvSpPr>
          <p:cNvPr id="4" name="prog_lbl_welcome_184"/>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Welcome</a:t>
            </a:r>
            <a:endParaRPr lang="en-US" sz="1000" dirty="0"/>
          </a:p>
        </p:txBody>
      </p:sp>
      <p:sp>
        <p:nvSpPr>
          <p:cNvPr id="5" name="prog_ai_185"/>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6" name="prog_lbl_ai_186"/>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7" name="prog_pd_187"/>
          <p:cNvSpPr/>
          <p:nvPr/>
        </p:nvSpPr>
        <p:spPr>
          <a:xfrm>
            <a:off x="2428189"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8" name="prog_lbl_pd_188"/>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Design</a:t>
            </a:r>
            <a:endParaRPr lang="en-US" sz="1000" dirty="0"/>
          </a:p>
        </p:txBody>
      </p:sp>
      <p:sp>
        <p:nvSpPr>
          <p:cNvPr id="9" name="prog_reflect_189"/>
          <p:cNvSpPr/>
          <p:nvPr/>
        </p:nvSpPr>
        <p:spPr>
          <a:xfrm>
            <a:off x="3546775"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0" name="prog_lbl_reflect_190"/>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Reflect</a:t>
            </a:r>
            <a:endParaRPr lang="en-US" sz="1000" dirty="0"/>
          </a:p>
        </p:txBody>
      </p:sp>
      <p:sp>
        <p:nvSpPr>
          <p:cNvPr id="11" name="prog_share_191"/>
          <p:cNvSpPr/>
          <p:nvPr/>
        </p:nvSpPr>
        <p:spPr>
          <a:xfrm>
            <a:off x="4665360"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2" name="prog_lbl_share_192"/>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Share</a:t>
            </a:r>
            <a:endParaRPr lang="en-US" sz="1000" dirty="0"/>
          </a:p>
        </p:txBody>
      </p:sp>
      <p:sp>
        <p:nvSpPr>
          <p:cNvPr id="13" name="prog_break_193"/>
          <p:cNvSpPr/>
          <p:nvPr/>
        </p:nvSpPr>
        <p:spPr>
          <a:xfrm>
            <a:off x="5783946"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4" name="prog_lbl_break_194"/>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Break</a:t>
            </a:r>
            <a:endParaRPr lang="en-US" sz="1000" dirty="0"/>
          </a:p>
        </p:txBody>
      </p:sp>
      <p:sp>
        <p:nvSpPr>
          <p:cNvPr id="15" name="prog_breakout_195"/>
          <p:cNvSpPr/>
          <p:nvPr/>
        </p:nvSpPr>
        <p:spPr>
          <a:xfrm>
            <a:off x="6902531" y="6400800"/>
            <a:ext cx="3218597" cy="73152"/>
          </a:xfrm>
          <a:prstGeom prst="rect">
            <a:avLst/>
          </a:prstGeom>
          <a:solidFill>
            <a:srgbClr val="2A5A4A"/>
          </a:solidFill>
          <a:ln w="12700">
            <a:solidFill>
              <a:srgbClr val="2A5A4A"/>
            </a:solidFill>
            <a:prstDash val="solid"/>
          </a:ln>
        </p:spPr>
        <p:txBody>
          <a:bodyPr/>
          <a:lstStyle/>
          <a:p>
            <a:endParaRPr lang="en-US"/>
          </a:p>
        </p:txBody>
      </p:sp>
      <p:sp>
        <p:nvSpPr>
          <p:cNvPr id="16" name="prog_lbl_breakout_196"/>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Breakouts</a:t>
            </a:r>
            <a:endParaRPr lang="en-US" sz="1000" dirty="0"/>
          </a:p>
        </p:txBody>
      </p:sp>
      <p:sp>
        <p:nvSpPr>
          <p:cNvPr id="17" name="prog_report_197"/>
          <p:cNvSpPr/>
          <p:nvPr/>
        </p:nvSpPr>
        <p:spPr>
          <a:xfrm>
            <a:off x="10166848"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18" name="prog_lbl_report_198"/>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Report</a:t>
            </a:r>
            <a:endParaRPr lang="en-US" sz="1000" dirty="0"/>
          </a:p>
        </p:txBody>
      </p:sp>
      <p:sp>
        <p:nvSpPr>
          <p:cNvPr id="19" name="prog_close_199"/>
          <p:cNvSpPr/>
          <p:nvPr/>
        </p:nvSpPr>
        <p:spPr>
          <a:xfrm>
            <a:off x="10927812"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20" name="prog_lbl_close_200"/>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Debrief</a:t>
            </a:r>
            <a:endParaRPr lang="en-US" sz="1000" dirty="0"/>
          </a:p>
        </p:txBody>
      </p:sp>
      <p:sp>
        <p:nvSpPr>
          <p:cNvPr id="21" name="txt_201"/>
          <p:cNvSpPr txBox="1"/>
          <p:nvPr/>
        </p:nvSpPr>
        <p:spPr>
          <a:xfrm>
            <a:off x="548640" y="1828800"/>
            <a:ext cx="4572000" cy="365760"/>
          </a:xfrm>
          <a:prstGeom prst="rect">
            <a:avLst/>
          </a:prstGeom>
          <a:noFill/>
          <a:ln/>
        </p:spPr>
        <p:txBody>
          <a:bodyPr wrap="square" lIns="0" tIns="0" rIns="0" bIns="0" rtlCol="0" anchor="t"/>
          <a:lstStyle/>
          <a:p>
            <a:pPr marL="0" indent="0">
              <a:buNone/>
            </a:pPr>
            <a:r>
              <a:rPr lang="en-US" sz="1400" b="1" kern="0" spc="300" dirty="0">
                <a:solidFill>
                  <a:srgbClr val="F2B33D"/>
                </a:solidFill>
                <a:latin typeface="Inter" pitchFamily="34" charset="0"/>
                <a:ea typeface="Inter" pitchFamily="34" charset="-122"/>
                <a:cs typeface="Inter" pitchFamily="34" charset="-120"/>
              </a:rPr>
              <a:t>PART 1</a:t>
            </a:r>
            <a:endParaRPr lang="en-US" sz="1400" dirty="0"/>
          </a:p>
        </p:txBody>
      </p:sp>
      <p:sp>
        <p:nvSpPr>
          <p:cNvPr id="22" name="txt_202"/>
          <p:cNvSpPr txBox="1"/>
          <p:nvPr/>
        </p:nvSpPr>
        <p:spPr>
          <a:xfrm>
            <a:off x="548640" y="2240280"/>
            <a:ext cx="5852160" cy="1737360"/>
          </a:xfrm>
          <a:prstGeom prst="rect">
            <a:avLst/>
          </a:prstGeom>
          <a:noFill/>
          <a:ln/>
        </p:spPr>
        <p:txBody>
          <a:bodyPr wrap="square" lIns="0" tIns="0" rIns="0" bIns="0" rtlCol="0" anchor="t"/>
          <a:lstStyle/>
          <a:p>
            <a:pPr marL="0" indent="0">
              <a:buNone/>
            </a:pPr>
            <a:r>
              <a:rPr lang="en-US" sz="4200" b="1" dirty="0">
                <a:solidFill>
                  <a:srgbClr val="FFFFFF"/>
                </a:solidFill>
                <a:latin typeface="Inter" pitchFamily="34" charset="0"/>
                <a:ea typeface="Inter" pitchFamily="34" charset="-122"/>
                <a:cs typeface="Inter" pitchFamily="34" charset="-120"/>
              </a:rPr>
              <a:t>What is AI, and where are we?</a:t>
            </a:r>
            <a:endParaRPr lang="en-US" sz="4200" dirty="0"/>
          </a:p>
        </p:txBody>
      </p:sp>
      <p:sp>
        <p:nvSpPr>
          <p:cNvPr id="23" name="txt_203"/>
          <p:cNvSpPr txBox="1"/>
          <p:nvPr/>
        </p:nvSpPr>
        <p:spPr>
          <a:xfrm>
            <a:off x="548640" y="4114800"/>
            <a:ext cx="5486400" cy="411480"/>
          </a:xfrm>
          <a:prstGeom prst="rect">
            <a:avLst/>
          </a:prstGeom>
          <a:noFill/>
          <a:ln/>
        </p:spPr>
        <p:txBody>
          <a:bodyPr wrap="square" lIns="0" tIns="0" rIns="0" bIns="0" rtlCol="0" anchor="t"/>
          <a:lstStyle/>
          <a:p>
            <a:pPr marL="0" indent="0">
              <a:buNone/>
            </a:pPr>
            <a:r>
              <a:rPr lang="en-US" sz="2000" b="1" dirty="0">
                <a:solidFill>
                  <a:srgbClr val="FFFFFF"/>
                </a:solidFill>
                <a:latin typeface="Inter" pitchFamily="34" charset="0"/>
                <a:ea typeface="Inter" pitchFamily="34" charset="-122"/>
                <a:cs typeface="Inter" pitchFamily="34" charset="-120"/>
              </a:rPr>
              <a:t>Nicholas Mattei</a:t>
            </a:r>
            <a:endParaRPr lang="en-US" sz="2000" dirty="0"/>
          </a:p>
        </p:txBody>
      </p:sp>
      <p:sp>
        <p:nvSpPr>
          <p:cNvPr id="24" name="card_204"/>
          <p:cNvSpPr/>
          <p:nvPr/>
        </p:nvSpPr>
        <p:spPr>
          <a:xfrm>
            <a:off x="6903720" y="1371600"/>
            <a:ext cx="4736592" cy="4480560"/>
          </a:xfrm>
          <a:prstGeom prst="roundRect">
            <a:avLst>
              <a:gd name="adj" fmla="val 4082"/>
            </a:avLst>
          </a:prstGeom>
          <a:solidFill>
            <a:srgbClr val="FFFFFF"/>
          </a:solidFill>
          <a:ln w="12700">
            <a:solidFill>
              <a:srgbClr val="FFFFFF"/>
            </a:solidFill>
            <a:prstDash val="solid"/>
          </a:ln>
        </p:spPr>
        <p:txBody>
          <a:bodyPr/>
          <a:lstStyle/>
          <a:p>
            <a:endParaRPr lang="en-US"/>
          </a:p>
        </p:txBody>
      </p:sp>
      <p:pic>
        <p:nvPicPr>
          <p:cNvPr id="25" name="img_ai_cartoon_205" descr="/home/claude/assets/ai_cartoon.png"/>
          <p:cNvPicPr>
            <a:picLocks noChangeAspect="1"/>
          </p:cNvPicPr>
          <p:nvPr/>
        </p:nvPicPr>
        <p:blipFill>
          <a:blip r:embed="rId3"/>
          <a:stretch>
            <a:fillRect/>
          </a:stretch>
        </p:blipFill>
        <p:spPr>
          <a:xfrm>
            <a:off x="7132320" y="2492106"/>
            <a:ext cx="4279392" cy="2239548"/>
          </a:xfrm>
          <a:prstGeom prst="rect">
            <a:avLst/>
          </a:prstGeom>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AI is already everywhere</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txt_225"/>
          <p:cNvSpPr txBox="1"/>
          <p:nvPr/>
        </p:nvSpPr>
        <p:spPr>
          <a:xfrm>
            <a:off x="548640" y="1371600"/>
            <a:ext cx="10515600" cy="457200"/>
          </a:xfrm>
          <a:prstGeom prst="rect">
            <a:avLst/>
          </a:prstGeom>
          <a:noFill/>
          <a:ln/>
        </p:spPr>
        <p:txBody>
          <a:bodyPr wrap="square" lIns="0" tIns="0" rIns="0" bIns="0" rtlCol="0" anchor="t"/>
          <a:lstStyle/>
          <a:p>
            <a:pPr marL="0" indent="0">
              <a:buNone/>
            </a:pPr>
            <a:r>
              <a:rPr lang="en-US" sz="1800" dirty="0">
                <a:solidFill>
                  <a:srgbClr val="5E6E68"/>
                </a:solidFill>
                <a:latin typeface="Inter" pitchFamily="34" charset="0"/>
                <a:ea typeface="Inter" pitchFamily="34" charset="-122"/>
                <a:cs typeface="Inter" pitchFamily="34" charset="-120"/>
              </a:rPr>
              <a:t>Feeds, search, prices, matches, rides, loans: most of it has run on AI for years.</a:t>
            </a:r>
            <a:endParaRPr lang="en-US" sz="1800" dirty="0"/>
          </a:p>
        </p:txBody>
      </p:sp>
      <p:sp>
        <p:nvSpPr>
          <p:cNvPr id="23" name="a1_card_226"/>
          <p:cNvSpPr/>
          <p:nvPr/>
        </p:nvSpPr>
        <p:spPr>
          <a:xfrm>
            <a:off x="548640" y="210312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24" name="a1_img_lg_amazon_227" descr="/home/claude/assets/lg_amazon.png"/>
          <p:cNvPicPr>
            <a:picLocks noChangeAspect="1"/>
          </p:cNvPicPr>
          <p:nvPr/>
        </p:nvPicPr>
        <p:blipFill>
          <a:blip r:embed="rId3"/>
          <a:stretch>
            <a:fillRect/>
          </a:stretch>
        </p:blipFill>
        <p:spPr>
          <a:xfrm>
            <a:off x="777240" y="2632417"/>
            <a:ext cx="1234440" cy="633046"/>
          </a:xfrm>
          <a:prstGeom prst="rect">
            <a:avLst/>
          </a:prstGeom>
        </p:spPr>
      </p:pic>
      <p:sp>
        <p:nvSpPr>
          <p:cNvPr id="25" name="a1_card_228"/>
          <p:cNvSpPr/>
          <p:nvPr/>
        </p:nvSpPr>
        <p:spPr>
          <a:xfrm>
            <a:off x="2428646" y="210312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26" name="a1_img_lg_netflix_229" descr="/home/claude/assets/lg_netflix.png"/>
          <p:cNvPicPr>
            <a:picLocks noChangeAspect="1"/>
          </p:cNvPicPr>
          <p:nvPr/>
        </p:nvPicPr>
        <p:blipFill>
          <a:blip r:embed="rId4"/>
          <a:stretch>
            <a:fillRect/>
          </a:stretch>
        </p:blipFill>
        <p:spPr>
          <a:xfrm>
            <a:off x="2657246" y="2558253"/>
            <a:ext cx="1234440" cy="781374"/>
          </a:xfrm>
          <a:prstGeom prst="rect">
            <a:avLst/>
          </a:prstGeom>
        </p:spPr>
      </p:pic>
      <p:sp>
        <p:nvSpPr>
          <p:cNvPr id="27" name="a1_card_230"/>
          <p:cNvSpPr/>
          <p:nvPr/>
        </p:nvSpPr>
        <p:spPr>
          <a:xfrm>
            <a:off x="4308653" y="210312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28" name="a1_img_lg_spotify_231" descr="/home/claude/assets/lg_spotify.png"/>
          <p:cNvPicPr>
            <a:picLocks noChangeAspect="1"/>
          </p:cNvPicPr>
          <p:nvPr/>
        </p:nvPicPr>
        <p:blipFill>
          <a:blip r:embed="rId5"/>
          <a:stretch>
            <a:fillRect/>
          </a:stretch>
        </p:blipFill>
        <p:spPr>
          <a:xfrm>
            <a:off x="4537253" y="2741554"/>
            <a:ext cx="1234440" cy="414772"/>
          </a:xfrm>
          <a:prstGeom prst="rect">
            <a:avLst/>
          </a:prstGeom>
        </p:spPr>
      </p:pic>
      <p:sp>
        <p:nvSpPr>
          <p:cNvPr id="29" name="a2_card_232"/>
          <p:cNvSpPr/>
          <p:nvPr/>
        </p:nvSpPr>
        <p:spPr>
          <a:xfrm>
            <a:off x="6188659" y="210312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30" name="a2_img_lg_airbnb_233" descr="/home/claude/assets/lg_airbnb.png"/>
          <p:cNvPicPr>
            <a:picLocks noChangeAspect="1"/>
          </p:cNvPicPr>
          <p:nvPr/>
        </p:nvPicPr>
        <p:blipFill>
          <a:blip r:embed="rId6"/>
          <a:stretch>
            <a:fillRect/>
          </a:stretch>
        </p:blipFill>
        <p:spPr>
          <a:xfrm>
            <a:off x="6506941" y="2331720"/>
            <a:ext cx="1055077" cy="1234440"/>
          </a:xfrm>
          <a:prstGeom prst="rect">
            <a:avLst/>
          </a:prstGeom>
        </p:spPr>
      </p:pic>
      <p:sp>
        <p:nvSpPr>
          <p:cNvPr id="31" name="a2_card_234"/>
          <p:cNvSpPr/>
          <p:nvPr/>
        </p:nvSpPr>
        <p:spPr>
          <a:xfrm>
            <a:off x="8068666" y="210312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32" name="a2_img_lg_ubereats_235" descr="/home/claude/assets/lg_ubereats.png"/>
          <p:cNvPicPr>
            <a:picLocks noChangeAspect="1"/>
          </p:cNvPicPr>
          <p:nvPr/>
        </p:nvPicPr>
        <p:blipFill>
          <a:blip r:embed="rId7"/>
          <a:stretch>
            <a:fillRect/>
          </a:stretch>
        </p:blipFill>
        <p:spPr>
          <a:xfrm>
            <a:off x="8297266" y="2331720"/>
            <a:ext cx="1234440" cy="1234440"/>
          </a:xfrm>
          <a:prstGeom prst="rect">
            <a:avLst/>
          </a:prstGeom>
        </p:spPr>
      </p:pic>
      <p:sp>
        <p:nvSpPr>
          <p:cNvPr id="33" name="a2_card_236"/>
          <p:cNvSpPr/>
          <p:nvPr/>
        </p:nvSpPr>
        <p:spPr>
          <a:xfrm>
            <a:off x="9948672" y="210312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34" name="a2_img_lg_instagram_237" descr="/home/claude/assets/lg_instagram.png"/>
          <p:cNvPicPr>
            <a:picLocks noChangeAspect="1"/>
          </p:cNvPicPr>
          <p:nvPr/>
        </p:nvPicPr>
        <p:blipFill>
          <a:blip r:embed="rId8"/>
          <a:stretch>
            <a:fillRect/>
          </a:stretch>
        </p:blipFill>
        <p:spPr>
          <a:xfrm>
            <a:off x="10177272" y="2493147"/>
            <a:ext cx="1234440" cy="911586"/>
          </a:xfrm>
          <a:prstGeom prst="rect">
            <a:avLst/>
          </a:prstGeom>
        </p:spPr>
      </p:pic>
      <p:sp>
        <p:nvSpPr>
          <p:cNvPr id="35" name="a3_card_238"/>
          <p:cNvSpPr/>
          <p:nvPr/>
        </p:nvSpPr>
        <p:spPr>
          <a:xfrm>
            <a:off x="548640" y="406908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36" name="a3_img_lg_tiktok_239" descr="/home/claude/assets/lg_tiktok.png"/>
          <p:cNvPicPr>
            <a:picLocks noChangeAspect="1"/>
          </p:cNvPicPr>
          <p:nvPr/>
        </p:nvPicPr>
        <p:blipFill>
          <a:blip r:embed="rId9"/>
          <a:stretch>
            <a:fillRect/>
          </a:stretch>
        </p:blipFill>
        <p:spPr>
          <a:xfrm>
            <a:off x="861216" y="4297680"/>
            <a:ext cx="1066489" cy="1234440"/>
          </a:xfrm>
          <a:prstGeom prst="rect">
            <a:avLst/>
          </a:prstGeom>
        </p:spPr>
      </p:pic>
      <p:sp>
        <p:nvSpPr>
          <p:cNvPr id="37" name="a3_card_240"/>
          <p:cNvSpPr/>
          <p:nvPr/>
        </p:nvSpPr>
        <p:spPr>
          <a:xfrm>
            <a:off x="2428646" y="406908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38" name="a3_img_lg_linkedin_241" descr="/home/claude/assets/lg_linkedin.png"/>
          <p:cNvPicPr>
            <a:picLocks noChangeAspect="1"/>
          </p:cNvPicPr>
          <p:nvPr/>
        </p:nvPicPr>
        <p:blipFill>
          <a:blip r:embed="rId10"/>
          <a:stretch>
            <a:fillRect/>
          </a:stretch>
        </p:blipFill>
        <p:spPr>
          <a:xfrm>
            <a:off x="2657246" y="4644866"/>
            <a:ext cx="1234440" cy="540068"/>
          </a:xfrm>
          <a:prstGeom prst="rect">
            <a:avLst/>
          </a:prstGeom>
        </p:spPr>
      </p:pic>
      <p:sp>
        <p:nvSpPr>
          <p:cNvPr id="39" name="a3_card_242"/>
          <p:cNvSpPr/>
          <p:nvPr/>
        </p:nvSpPr>
        <p:spPr>
          <a:xfrm>
            <a:off x="4308653" y="406908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40" name="a3_img_lg_booking_243" descr="/home/claude/assets/lg_booking.png"/>
          <p:cNvPicPr>
            <a:picLocks noChangeAspect="1"/>
          </p:cNvPicPr>
          <p:nvPr/>
        </p:nvPicPr>
        <p:blipFill>
          <a:blip r:embed="rId11"/>
          <a:stretch>
            <a:fillRect/>
          </a:stretch>
        </p:blipFill>
        <p:spPr>
          <a:xfrm>
            <a:off x="4537253" y="4563128"/>
            <a:ext cx="1234440" cy="703544"/>
          </a:xfrm>
          <a:prstGeom prst="rect">
            <a:avLst/>
          </a:prstGeom>
        </p:spPr>
      </p:pic>
      <p:sp>
        <p:nvSpPr>
          <p:cNvPr id="41" name="a4_card_244"/>
          <p:cNvSpPr/>
          <p:nvPr/>
        </p:nvSpPr>
        <p:spPr>
          <a:xfrm>
            <a:off x="6188659" y="406908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42" name="a4_img_lg_ebay_245" descr="/home/claude/assets/lg_ebay.png"/>
          <p:cNvPicPr>
            <a:picLocks noChangeAspect="1"/>
          </p:cNvPicPr>
          <p:nvPr/>
        </p:nvPicPr>
        <p:blipFill>
          <a:blip r:embed="rId12"/>
          <a:stretch>
            <a:fillRect/>
          </a:stretch>
        </p:blipFill>
        <p:spPr>
          <a:xfrm>
            <a:off x="6417259" y="4591966"/>
            <a:ext cx="1234440" cy="645867"/>
          </a:xfrm>
          <a:prstGeom prst="rect">
            <a:avLst/>
          </a:prstGeom>
        </p:spPr>
      </p:pic>
      <p:sp>
        <p:nvSpPr>
          <p:cNvPr id="43" name="a4_card_246"/>
          <p:cNvSpPr/>
          <p:nvPr/>
        </p:nvSpPr>
        <p:spPr>
          <a:xfrm>
            <a:off x="8068666" y="406908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44" name="a4_img_lg_facebook_247" descr="/home/claude/assets/lg_facebook.png"/>
          <p:cNvPicPr>
            <a:picLocks noChangeAspect="1"/>
          </p:cNvPicPr>
          <p:nvPr/>
        </p:nvPicPr>
        <p:blipFill>
          <a:blip r:embed="rId13"/>
          <a:stretch>
            <a:fillRect/>
          </a:stretch>
        </p:blipFill>
        <p:spPr>
          <a:xfrm>
            <a:off x="8297266" y="4304246"/>
            <a:ext cx="1234440" cy="1221308"/>
          </a:xfrm>
          <a:prstGeom prst="rect">
            <a:avLst/>
          </a:prstGeom>
        </p:spPr>
      </p:pic>
      <p:sp>
        <p:nvSpPr>
          <p:cNvPr id="45" name="a4_card_248"/>
          <p:cNvSpPr/>
          <p:nvPr/>
        </p:nvSpPr>
        <p:spPr>
          <a:xfrm>
            <a:off x="9948672" y="4069080"/>
            <a:ext cx="1691640" cy="1691640"/>
          </a:xfrm>
          <a:prstGeom prst="roundRect">
            <a:avLst>
              <a:gd name="adj" fmla="val 6486"/>
            </a:avLst>
          </a:prstGeom>
          <a:solidFill>
            <a:srgbClr val="FFFFFF"/>
          </a:solidFill>
          <a:ln w="12700">
            <a:solidFill>
              <a:srgbClr val="D9E1DD"/>
            </a:solidFill>
            <a:prstDash val="solid"/>
          </a:ln>
        </p:spPr>
        <p:txBody>
          <a:bodyPr/>
          <a:lstStyle/>
          <a:p>
            <a:endParaRPr lang="en-US"/>
          </a:p>
        </p:txBody>
      </p:sp>
      <p:pic>
        <p:nvPicPr>
          <p:cNvPr id="46" name="a4_img_lg_nyt_249" descr="/home/claude/assets/lg_nyt.png"/>
          <p:cNvPicPr>
            <a:picLocks noChangeAspect="1"/>
          </p:cNvPicPr>
          <p:nvPr/>
        </p:nvPicPr>
        <p:blipFill>
          <a:blip r:embed="rId14"/>
          <a:stretch>
            <a:fillRect/>
          </a:stretch>
        </p:blipFill>
        <p:spPr>
          <a:xfrm>
            <a:off x="10177272" y="4512473"/>
            <a:ext cx="1234440" cy="804855"/>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4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4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40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4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400"/>
                                        <p:tgtEl>
                                          <p:spTgt spid="27"/>
                                        </p:tgtEl>
                                      </p:cBhvr>
                                    </p:animEffect>
                                  </p:childTnLst>
                                </p:cTn>
                              </p:par>
                              <p:par>
                                <p:cTn id="20" presetID="10"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400"/>
                                        <p:tgtEl>
                                          <p:spTgt spid="28"/>
                                        </p:tgtEl>
                                      </p:cBhvr>
                                    </p:animEffect>
                                  </p:childTnLst>
                                </p:cTn>
                              </p:par>
                            </p:childTnLst>
                          </p:cTn>
                        </p:par>
                        <p:par>
                          <p:cTn id="23" fill="hold">
                            <p:stCondLst>
                              <p:cond delay="400"/>
                            </p:stCondLst>
                            <p:childTnLst>
                              <p:par>
                                <p:cTn id="24" presetID="10"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400"/>
                                        <p:tgtEl>
                                          <p:spTgt spid="29"/>
                                        </p:tgtEl>
                                      </p:cBhvr>
                                    </p:animEffect>
                                  </p:childTnLst>
                                </p:cTn>
                              </p:par>
                              <p:par>
                                <p:cTn id="27" presetID="10"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400"/>
                                        <p:tgtEl>
                                          <p:spTgt spid="3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400"/>
                                        <p:tgtEl>
                                          <p:spTgt spid="31"/>
                                        </p:tgtEl>
                                      </p:cBhvr>
                                    </p:animEffect>
                                  </p:childTnLst>
                                </p:cTn>
                              </p:par>
                              <p:par>
                                <p:cTn id="33" presetID="10"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4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400"/>
                                        <p:tgtEl>
                                          <p:spTgt spid="33"/>
                                        </p:tgtEl>
                                      </p:cBhvr>
                                    </p:animEffect>
                                  </p:childTnLst>
                                </p:cTn>
                              </p:par>
                              <p:par>
                                <p:cTn id="39" presetID="10"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400"/>
                                        <p:tgtEl>
                                          <p:spTgt spid="34"/>
                                        </p:tgtEl>
                                      </p:cBhvr>
                                    </p:animEffect>
                                  </p:childTnLst>
                                </p:cTn>
                              </p:par>
                            </p:childTnLst>
                          </p:cTn>
                        </p:par>
                        <p:par>
                          <p:cTn id="42" fill="hold">
                            <p:stCondLst>
                              <p:cond delay="800"/>
                            </p:stCondLst>
                            <p:childTnLst>
                              <p:par>
                                <p:cTn id="43" presetID="10"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400"/>
                                        <p:tgtEl>
                                          <p:spTgt spid="35"/>
                                        </p:tgtEl>
                                      </p:cBhvr>
                                    </p:animEffect>
                                  </p:childTnLst>
                                </p:cTn>
                              </p:par>
                              <p:par>
                                <p:cTn id="46" presetID="10" presetClass="entr" presetSubtype="0"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400"/>
                                        <p:tgtEl>
                                          <p:spTgt spid="3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400"/>
                                        <p:tgtEl>
                                          <p:spTgt spid="37"/>
                                        </p:tgtEl>
                                      </p:cBhvr>
                                    </p:animEffect>
                                  </p:childTnLst>
                                </p:cTn>
                              </p:par>
                              <p:par>
                                <p:cTn id="52" presetID="10" presetClass="entr" presetSubtype="0" fill="hold"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400"/>
                                        <p:tgtEl>
                                          <p:spTgt spid="3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400"/>
                                        <p:tgtEl>
                                          <p:spTgt spid="39"/>
                                        </p:tgtEl>
                                      </p:cBhvr>
                                    </p:animEffect>
                                  </p:childTnLst>
                                </p:cTn>
                              </p:par>
                              <p:par>
                                <p:cTn id="58" presetID="10" presetClass="entr" presetSubtype="0" fill="hold"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400"/>
                                        <p:tgtEl>
                                          <p:spTgt spid="40"/>
                                        </p:tgtEl>
                                      </p:cBhvr>
                                    </p:animEffect>
                                  </p:childTnLst>
                                </p:cTn>
                              </p:par>
                            </p:childTnLst>
                          </p:cTn>
                        </p:par>
                        <p:par>
                          <p:cTn id="61" fill="hold">
                            <p:stCondLst>
                              <p:cond delay="12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400"/>
                                        <p:tgtEl>
                                          <p:spTgt spid="41"/>
                                        </p:tgtEl>
                                      </p:cBhvr>
                                    </p:animEffect>
                                  </p:childTnLst>
                                </p:cTn>
                              </p:par>
                              <p:par>
                                <p:cTn id="65" presetID="10" presetClass="entr" presetSubtype="0" fill="hold"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400"/>
                                        <p:tgtEl>
                                          <p:spTgt spid="4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400"/>
                                        <p:tgtEl>
                                          <p:spTgt spid="43"/>
                                        </p:tgtEl>
                                      </p:cBhvr>
                                    </p:animEffect>
                                  </p:childTnLst>
                                </p:cTn>
                              </p:par>
                              <p:par>
                                <p:cTn id="71" presetID="10" presetClass="entr" presetSubtype="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400"/>
                                        <p:tgtEl>
                                          <p:spTgt spid="4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400"/>
                                        <p:tgtEl>
                                          <p:spTgt spid="45"/>
                                        </p:tgtEl>
                                      </p:cBhvr>
                                    </p:animEffect>
                                  </p:childTnLst>
                                </p:cTn>
                              </p:par>
                              <p:par>
                                <p:cTn id="77" presetID="10" presetClass="entr" presetSubtype="0" fill="hold"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4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29" grpId="0" animBg="1"/>
      <p:bldP spid="31" grpId="0" animBg="1"/>
      <p:bldP spid="33" grpId="0" animBg="1"/>
      <p:bldP spid="35" grpId="0" animBg="1"/>
      <p:bldP spid="37" grpId="0" animBg="1"/>
      <p:bldP spid="39" grpId="0" animBg="1"/>
      <p:bldP spid="41" grpId="0" animBg="1"/>
      <p:bldP spid="43"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Everyone is a programmer now</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goal_card_22"/>
          <p:cNvSpPr/>
          <p:nvPr/>
        </p:nvSpPr>
        <p:spPr>
          <a:xfrm>
            <a:off x="548640" y="1417320"/>
            <a:ext cx="6400800" cy="1874520"/>
          </a:xfrm>
          <a:prstGeom prst="roundRect">
            <a:avLst>
              <a:gd name="adj" fmla="val 5365"/>
            </a:avLst>
          </a:prstGeom>
          <a:solidFill>
            <a:srgbClr val="E8F2ED"/>
          </a:solidFill>
          <a:ln>
            <a:noFill/>
          </a:ln>
        </p:spPr>
        <p:txBody>
          <a:bodyPr wrap="square" lIns="0" tIns="0" rIns="0" bIns="0" rtlCol="0" anchor="t">
            <a:noAutofit/>
          </a:bodyPr>
          <a:lstStyle/>
          <a:p>
            <a:endParaRPr lang="en-US" dirty="0"/>
          </a:p>
        </p:txBody>
      </p:sp>
      <p:sp>
        <p:nvSpPr>
          <p:cNvPr id="23" name="label_23"/>
          <p:cNvSpPr txBox="1"/>
          <p:nvPr/>
        </p:nvSpPr>
        <p:spPr>
          <a:xfrm>
            <a:off x="822960" y="1645920"/>
            <a:ext cx="274320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THE GOAL</a:t>
            </a:r>
            <a:endParaRPr lang="en-US" sz="1200" dirty="0"/>
          </a:p>
        </p:txBody>
      </p:sp>
      <p:sp>
        <p:nvSpPr>
          <p:cNvPr id="24" name="txt_24"/>
          <p:cNvSpPr txBox="1"/>
          <p:nvPr/>
        </p:nvSpPr>
        <p:spPr>
          <a:xfrm>
            <a:off x="822960" y="1920240"/>
            <a:ext cx="5852160" cy="411480"/>
          </a:xfrm>
          <a:prstGeom prst="rect">
            <a:avLst/>
          </a:prstGeom>
          <a:noFill/>
          <a:ln>
            <a:noFill/>
          </a:ln>
        </p:spPr>
        <p:txBody>
          <a:bodyPr wrap="square" lIns="0" tIns="0" rIns="0" bIns="0" rtlCol="0" anchor="t">
            <a:noAutofit/>
          </a:bodyPr>
          <a:lstStyle/>
          <a:p>
            <a:pPr marL="0" indent="0" algn="l">
              <a:buNone/>
            </a:pPr>
            <a:r>
              <a:rPr lang="en-US" sz="2200" b="1" dirty="0">
                <a:solidFill>
                  <a:srgbClr val="13221D"/>
                </a:solidFill>
                <a:latin typeface="Inter" pitchFamily="34" charset="0"/>
                <a:ea typeface="Inter" pitchFamily="34" charset="-122"/>
                <a:cs typeface="Inter" pitchFamily="34" charset="-120"/>
              </a:rPr>
              <a:t>Make intent clear to computers!</a:t>
            </a:r>
            <a:endParaRPr lang="en-US" sz="2200" dirty="0"/>
          </a:p>
        </p:txBody>
      </p:sp>
      <p:sp>
        <p:nvSpPr>
          <p:cNvPr id="25" name="chip_25"/>
          <p:cNvSpPr/>
          <p:nvPr/>
        </p:nvSpPr>
        <p:spPr>
          <a:xfrm>
            <a:off x="822960" y="2487168"/>
            <a:ext cx="626364" cy="329184"/>
          </a:xfrm>
          <a:prstGeom prst="roundRect">
            <a:avLst>
              <a:gd name="adj" fmla="val 50000"/>
            </a:avLst>
          </a:prstGeom>
          <a:solidFill>
            <a:srgbClr val="FFFFFF"/>
          </a:solidFill>
          <a:ln>
            <a:noFill/>
          </a:ln>
        </p:spPr>
        <p:txBody>
          <a:bodyPr wrap="square" lIns="0" tIns="0" rIns="0" bIns="0" rtlCol="0" anchor="ctr">
            <a:noAutofit/>
          </a:bodyPr>
          <a:lstStyle/>
          <a:p>
            <a:pPr marL="0" indent="0" algn="ctr">
              <a:buNone/>
            </a:pPr>
            <a:r>
              <a:rPr lang="en-US" sz="1200" b="1" dirty="0">
                <a:solidFill>
                  <a:srgbClr val="1E6B4F"/>
                </a:solidFill>
                <a:latin typeface="Inter" pitchFamily="34" charset="0"/>
                <a:ea typeface="Inter" pitchFamily="34" charset="-122"/>
                <a:cs typeface="Inter" pitchFamily="34" charset="-120"/>
              </a:rPr>
              <a:t>Wires</a:t>
            </a:r>
            <a:endParaRPr lang="en-US" sz="1200" dirty="0"/>
          </a:p>
        </p:txBody>
      </p:sp>
      <p:sp>
        <p:nvSpPr>
          <p:cNvPr id="26" name="txt_26"/>
          <p:cNvSpPr txBox="1"/>
          <p:nvPr/>
        </p:nvSpPr>
        <p:spPr>
          <a:xfrm>
            <a:off x="1449324" y="2487168"/>
            <a:ext cx="201168" cy="329184"/>
          </a:xfrm>
          <a:prstGeom prst="rect">
            <a:avLst/>
          </a:prstGeom>
          <a:noFill/>
          <a:ln>
            <a:noFill/>
          </a:ln>
        </p:spPr>
        <p:txBody>
          <a:bodyPr wrap="square" lIns="0" tIns="0" rIns="0" bIns="0" rtlCol="0" anchor="ctr">
            <a:noAutofit/>
          </a:bodyPr>
          <a:lstStyle/>
          <a:p>
            <a:pPr marL="0" indent="0" algn="ctr">
              <a:buNone/>
            </a:pPr>
            <a:r>
              <a:rPr lang="en-US" sz="1600" b="1" dirty="0">
                <a:solidFill>
                  <a:srgbClr val="9AA8A2"/>
                </a:solidFill>
                <a:latin typeface="Inter" pitchFamily="34" charset="0"/>
                <a:ea typeface="Inter" pitchFamily="34" charset="-122"/>
                <a:cs typeface="Inter" pitchFamily="34" charset="-120"/>
              </a:rPr>
              <a:t>›</a:t>
            </a:r>
            <a:endParaRPr lang="en-US" sz="1600" dirty="0"/>
          </a:p>
        </p:txBody>
      </p:sp>
      <p:sp>
        <p:nvSpPr>
          <p:cNvPr id="27" name="chip_27"/>
          <p:cNvSpPr/>
          <p:nvPr/>
        </p:nvSpPr>
        <p:spPr>
          <a:xfrm>
            <a:off x="1650492" y="2487168"/>
            <a:ext cx="1202436" cy="329184"/>
          </a:xfrm>
          <a:prstGeom prst="roundRect">
            <a:avLst>
              <a:gd name="adj" fmla="val 50000"/>
            </a:avLst>
          </a:prstGeom>
          <a:solidFill>
            <a:srgbClr val="FFFFFF"/>
          </a:solidFill>
          <a:ln>
            <a:noFill/>
          </a:ln>
        </p:spPr>
        <p:txBody>
          <a:bodyPr wrap="square" lIns="0" tIns="0" rIns="0" bIns="0" rtlCol="0" anchor="ctr">
            <a:noAutofit/>
          </a:bodyPr>
          <a:lstStyle/>
          <a:p>
            <a:pPr marL="0" indent="0" algn="ctr">
              <a:buNone/>
            </a:pPr>
            <a:r>
              <a:rPr lang="en-US" sz="1200" b="1" dirty="0">
                <a:solidFill>
                  <a:srgbClr val="1E6B4F"/>
                </a:solidFill>
                <a:latin typeface="Inter" pitchFamily="34" charset="0"/>
                <a:ea typeface="Inter" pitchFamily="34" charset="-122"/>
                <a:cs typeface="Inter" pitchFamily="34" charset="-120"/>
              </a:rPr>
              <a:t>Punch cards</a:t>
            </a:r>
            <a:endParaRPr lang="en-US" sz="1200" dirty="0"/>
          </a:p>
        </p:txBody>
      </p:sp>
      <p:sp>
        <p:nvSpPr>
          <p:cNvPr id="28" name="txt_28"/>
          <p:cNvSpPr txBox="1"/>
          <p:nvPr/>
        </p:nvSpPr>
        <p:spPr>
          <a:xfrm>
            <a:off x="2852928" y="2487168"/>
            <a:ext cx="201168" cy="329184"/>
          </a:xfrm>
          <a:prstGeom prst="rect">
            <a:avLst/>
          </a:prstGeom>
          <a:noFill/>
          <a:ln>
            <a:noFill/>
          </a:ln>
        </p:spPr>
        <p:txBody>
          <a:bodyPr wrap="square" lIns="0" tIns="0" rIns="0" bIns="0" rtlCol="0" anchor="ctr">
            <a:noAutofit/>
          </a:bodyPr>
          <a:lstStyle/>
          <a:p>
            <a:pPr marL="0" indent="0" algn="ctr">
              <a:buNone/>
            </a:pPr>
            <a:r>
              <a:rPr lang="en-US" sz="1600" b="1" dirty="0">
                <a:solidFill>
                  <a:srgbClr val="9AA8A2"/>
                </a:solidFill>
                <a:latin typeface="Inter" pitchFamily="34" charset="0"/>
                <a:ea typeface="Inter" pitchFamily="34" charset="-122"/>
                <a:cs typeface="Inter" pitchFamily="34" charset="-120"/>
              </a:rPr>
              <a:t>›</a:t>
            </a:r>
            <a:endParaRPr lang="en-US" sz="1600" dirty="0"/>
          </a:p>
        </p:txBody>
      </p:sp>
      <p:sp>
        <p:nvSpPr>
          <p:cNvPr id="29" name="chip_29"/>
          <p:cNvSpPr/>
          <p:nvPr/>
        </p:nvSpPr>
        <p:spPr>
          <a:xfrm>
            <a:off x="3054096" y="2487168"/>
            <a:ext cx="1010412" cy="329184"/>
          </a:xfrm>
          <a:prstGeom prst="roundRect">
            <a:avLst>
              <a:gd name="adj" fmla="val 50000"/>
            </a:avLst>
          </a:prstGeom>
          <a:solidFill>
            <a:srgbClr val="FFFFFF"/>
          </a:solidFill>
          <a:ln>
            <a:noFill/>
          </a:ln>
        </p:spPr>
        <p:txBody>
          <a:bodyPr wrap="square" lIns="0" tIns="0" rIns="0" bIns="0" rtlCol="0" anchor="ctr">
            <a:noAutofit/>
          </a:bodyPr>
          <a:lstStyle/>
          <a:p>
            <a:pPr marL="0" indent="0" algn="ctr">
              <a:buNone/>
            </a:pPr>
            <a:r>
              <a:rPr lang="en-US" sz="1200" b="1" dirty="0">
                <a:solidFill>
                  <a:srgbClr val="1E6B4F"/>
                </a:solidFill>
                <a:latin typeface="Inter" pitchFamily="34" charset="0"/>
                <a:ea typeface="Inter" pitchFamily="34" charset="-122"/>
                <a:cs typeface="Inter" pitchFamily="34" charset="-120"/>
              </a:rPr>
              <a:t>Languages</a:t>
            </a:r>
            <a:endParaRPr lang="en-US" sz="1200" dirty="0"/>
          </a:p>
        </p:txBody>
      </p:sp>
      <p:sp>
        <p:nvSpPr>
          <p:cNvPr id="30" name="txt_30"/>
          <p:cNvSpPr txBox="1"/>
          <p:nvPr/>
        </p:nvSpPr>
        <p:spPr>
          <a:xfrm>
            <a:off x="4064508" y="2487168"/>
            <a:ext cx="201168" cy="329184"/>
          </a:xfrm>
          <a:prstGeom prst="rect">
            <a:avLst/>
          </a:prstGeom>
          <a:noFill/>
          <a:ln>
            <a:noFill/>
          </a:ln>
        </p:spPr>
        <p:txBody>
          <a:bodyPr wrap="square" lIns="0" tIns="0" rIns="0" bIns="0" rtlCol="0" anchor="ctr">
            <a:noAutofit/>
          </a:bodyPr>
          <a:lstStyle/>
          <a:p>
            <a:pPr marL="0" indent="0" algn="ctr">
              <a:buNone/>
            </a:pPr>
            <a:r>
              <a:rPr lang="en-US" sz="1600" b="1" dirty="0">
                <a:solidFill>
                  <a:srgbClr val="9AA8A2"/>
                </a:solidFill>
                <a:latin typeface="Inter" pitchFamily="34" charset="0"/>
                <a:ea typeface="Inter" pitchFamily="34" charset="-122"/>
                <a:cs typeface="Inter" pitchFamily="34" charset="-120"/>
              </a:rPr>
              <a:t>›</a:t>
            </a:r>
            <a:endParaRPr lang="en-US" sz="1600" dirty="0"/>
          </a:p>
        </p:txBody>
      </p:sp>
      <p:sp>
        <p:nvSpPr>
          <p:cNvPr id="31" name="chip_31"/>
          <p:cNvSpPr/>
          <p:nvPr/>
        </p:nvSpPr>
        <p:spPr>
          <a:xfrm>
            <a:off x="4265676" y="2487168"/>
            <a:ext cx="818388" cy="329184"/>
          </a:xfrm>
          <a:prstGeom prst="roundRect">
            <a:avLst>
              <a:gd name="adj" fmla="val 50000"/>
            </a:avLst>
          </a:prstGeom>
          <a:solidFill>
            <a:srgbClr val="FFFFFF"/>
          </a:solidFill>
          <a:ln>
            <a:noFill/>
          </a:ln>
        </p:spPr>
        <p:txBody>
          <a:bodyPr wrap="square" lIns="0" tIns="0" rIns="0" bIns="0" rtlCol="0" anchor="ctr">
            <a:noAutofit/>
          </a:bodyPr>
          <a:lstStyle/>
          <a:p>
            <a:pPr marL="0" indent="0" algn="ctr">
              <a:buNone/>
            </a:pPr>
            <a:r>
              <a:rPr lang="en-US" sz="1200" b="1" dirty="0">
                <a:solidFill>
                  <a:srgbClr val="1E6B4F"/>
                </a:solidFill>
                <a:latin typeface="Inter" pitchFamily="34" charset="0"/>
                <a:ea typeface="Inter" pitchFamily="34" charset="-122"/>
                <a:cs typeface="Inter" pitchFamily="34" charset="-120"/>
              </a:rPr>
              <a:t>No-code</a:t>
            </a:r>
            <a:endParaRPr lang="en-US" sz="1200" dirty="0"/>
          </a:p>
        </p:txBody>
      </p:sp>
      <p:sp>
        <p:nvSpPr>
          <p:cNvPr id="32" name="txt_32"/>
          <p:cNvSpPr txBox="1"/>
          <p:nvPr/>
        </p:nvSpPr>
        <p:spPr>
          <a:xfrm>
            <a:off x="5084064" y="2487168"/>
            <a:ext cx="201168" cy="329184"/>
          </a:xfrm>
          <a:prstGeom prst="rect">
            <a:avLst/>
          </a:prstGeom>
          <a:noFill/>
          <a:ln>
            <a:noFill/>
          </a:ln>
        </p:spPr>
        <p:txBody>
          <a:bodyPr wrap="square" lIns="0" tIns="0" rIns="0" bIns="0" rtlCol="0" anchor="ctr">
            <a:noAutofit/>
          </a:bodyPr>
          <a:lstStyle/>
          <a:p>
            <a:pPr marL="0" indent="0" algn="ctr">
              <a:buNone/>
            </a:pPr>
            <a:r>
              <a:rPr lang="en-US" sz="1600" b="1" dirty="0">
                <a:solidFill>
                  <a:srgbClr val="9AA8A2"/>
                </a:solidFill>
                <a:latin typeface="Inter" pitchFamily="34" charset="0"/>
                <a:ea typeface="Inter" pitchFamily="34" charset="-122"/>
                <a:cs typeface="Inter" pitchFamily="34" charset="-120"/>
              </a:rPr>
              <a:t>›</a:t>
            </a:r>
            <a:endParaRPr lang="en-US" sz="1600" dirty="0"/>
          </a:p>
        </p:txBody>
      </p:sp>
      <p:sp>
        <p:nvSpPr>
          <p:cNvPr id="33" name="chip_33"/>
          <p:cNvSpPr/>
          <p:nvPr/>
        </p:nvSpPr>
        <p:spPr>
          <a:xfrm>
            <a:off x="5285232" y="2487168"/>
            <a:ext cx="1490472" cy="329184"/>
          </a:xfrm>
          <a:prstGeom prst="roundRect">
            <a:avLst>
              <a:gd name="adj" fmla="val 50000"/>
            </a:avLst>
          </a:prstGeom>
          <a:solidFill>
            <a:srgbClr val="1E6B4F"/>
          </a:solidFill>
          <a:ln>
            <a:noFill/>
          </a:ln>
        </p:spPr>
        <p:txBody>
          <a:bodyPr wrap="square" lIns="0" tIns="0" rIns="0" bIns="0" rtlCol="0" anchor="ctr">
            <a:noAutofit/>
          </a:bodyPr>
          <a:lstStyle/>
          <a:p>
            <a:pPr marL="0" indent="0" algn="ctr">
              <a:buNone/>
            </a:pPr>
            <a:r>
              <a:rPr lang="en-US" sz="1200" b="1" dirty="0">
                <a:solidFill>
                  <a:srgbClr val="FFFFFF"/>
                </a:solidFill>
                <a:latin typeface="Inter" pitchFamily="34" charset="0"/>
                <a:ea typeface="Inter" pitchFamily="34" charset="-122"/>
                <a:cs typeface="Inter" pitchFamily="34" charset="-120"/>
              </a:rPr>
              <a:t>Prompt as code</a:t>
            </a:r>
            <a:endParaRPr lang="en-US" sz="1200" dirty="0"/>
          </a:p>
        </p:txBody>
      </p:sp>
      <p:sp>
        <p:nvSpPr>
          <p:cNvPr id="34" name="txt_34"/>
          <p:cNvSpPr txBox="1"/>
          <p:nvPr/>
        </p:nvSpPr>
        <p:spPr>
          <a:xfrm>
            <a:off x="822960" y="2907792"/>
            <a:ext cx="5852160" cy="274320"/>
          </a:xfrm>
          <a:prstGeom prst="rect">
            <a:avLst/>
          </a:prstGeom>
          <a:noFill/>
          <a:ln>
            <a:noFill/>
          </a:ln>
        </p:spPr>
        <p:txBody>
          <a:bodyPr wrap="square" lIns="0" tIns="0" rIns="0" bIns="0" rtlCol="0" anchor="t">
            <a:noAutofit/>
          </a:bodyPr>
          <a:lstStyle/>
          <a:p>
            <a:pPr marL="0" indent="0" algn="l">
              <a:buNone/>
            </a:pPr>
            <a:r>
              <a:rPr lang="en-US" sz="1500" dirty="0">
                <a:solidFill>
                  <a:srgbClr val="13221D"/>
                </a:solidFill>
                <a:latin typeface="Inter" pitchFamily="34" charset="0"/>
                <a:ea typeface="Inter" pitchFamily="34" charset="-122"/>
                <a:cs typeface="Inter" pitchFamily="34" charset="-120"/>
              </a:rPr>
              <a:t>CS folks should </a:t>
            </a:r>
            <a:r>
              <a:rPr lang="en-US" sz="1500" b="1" dirty="0">
                <a:solidFill>
                  <a:srgbClr val="E8613A"/>
                </a:solidFill>
                <a:latin typeface="Inter" pitchFamily="34" charset="0"/>
                <a:ea typeface="Inter" pitchFamily="34" charset="-122"/>
                <a:cs typeface="Inter" pitchFamily="34" charset="-120"/>
              </a:rPr>
              <a:t>embrace this!</a:t>
            </a:r>
            <a:endParaRPr lang="en-US" sz="1500" dirty="0"/>
          </a:p>
        </p:txBody>
      </p:sp>
      <p:sp>
        <p:nvSpPr>
          <p:cNvPr id="35" name="txt_35"/>
          <p:cNvSpPr txBox="1"/>
          <p:nvPr/>
        </p:nvSpPr>
        <p:spPr>
          <a:xfrm>
            <a:off x="548640" y="3474720"/>
            <a:ext cx="6400800" cy="594360"/>
          </a:xfrm>
          <a:prstGeom prst="rect">
            <a:avLst/>
          </a:prstGeom>
          <a:noFill/>
          <a:ln>
            <a:noFill/>
          </a:ln>
        </p:spPr>
        <p:txBody>
          <a:bodyPr wrap="square" lIns="0" tIns="0" rIns="0" bIns="0" rtlCol="0" anchor="t">
            <a:noAutofit/>
          </a:bodyPr>
          <a:lstStyle/>
          <a:p>
            <a:pPr marL="0" indent="0" algn="l">
              <a:buNone/>
            </a:pPr>
            <a:r>
              <a:rPr lang="en-US" sz="1700" b="1" dirty="0">
                <a:solidFill>
                  <a:srgbClr val="13221D"/>
                </a:solidFill>
                <a:latin typeface="Inter" pitchFamily="34" charset="0"/>
                <a:ea typeface="Inter" pitchFamily="34" charset="-122"/>
                <a:cs typeface="Inter" pitchFamily="34" charset="-120"/>
              </a:rPr>
              <a:t>The magic of CS is that we get to make the machine do what we want. Now everyone can!</a:t>
            </a:r>
            <a:endParaRPr lang="en-US" sz="1700" dirty="0"/>
          </a:p>
        </p:txBody>
      </p:sp>
      <p:sp>
        <p:nvSpPr>
          <p:cNvPr id="36" name="txt_36"/>
          <p:cNvSpPr txBox="1"/>
          <p:nvPr/>
        </p:nvSpPr>
        <p:spPr>
          <a:xfrm>
            <a:off x="548640" y="4114800"/>
            <a:ext cx="6400800" cy="731520"/>
          </a:xfrm>
          <a:prstGeom prst="rect">
            <a:avLst/>
          </a:prstGeom>
          <a:noFill/>
          <a:ln>
            <a:noFill/>
          </a:ln>
        </p:spPr>
        <p:txBody>
          <a:bodyPr wrap="square" lIns="0" tIns="0" rIns="0" bIns="0" rtlCol="0" anchor="t">
            <a:noAutofit/>
          </a:bodyPr>
          <a:lstStyle/>
          <a:p>
            <a:pPr marL="0" indent="0" algn="l">
              <a:buNone/>
            </a:pPr>
            <a:r>
              <a:rPr lang="en-US" sz="1500" b="1" dirty="0">
                <a:solidFill>
                  <a:srgbClr val="5E6E68"/>
                </a:solidFill>
                <a:latin typeface="Inter" pitchFamily="34" charset="0"/>
                <a:ea typeface="Inter" pitchFamily="34" charset="-122"/>
                <a:cs typeface="Inter" pitchFamily="34" charset="-120"/>
              </a:rPr>
              <a:t>Secondary argument: </a:t>
            </a:r>
            <a:r>
              <a:rPr lang="en-US" sz="1500" dirty="0">
                <a:solidFill>
                  <a:srgbClr val="5E6E68"/>
                </a:solidFill>
                <a:latin typeface="Inter" pitchFamily="34" charset="0"/>
                <a:ea typeface="Inter" pitchFamily="34" charset="-122"/>
                <a:cs typeface="Inter" pitchFamily="34" charset="-120"/>
              </a:rPr>
              <a:t>we’ve been in the bot age for a while (search, etc. is the product). People never produced this… (well, in the 90s maybe).</a:t>
            </a:r>
            <a:endParaRPr lang="en-US" sz="1500" dirty="0"/>
          </a:p>
        </p:txBody>
      </p:sp>
      <p:sp>
        <p:nvSpPr>
          <p:cNvPr id="37" name="read_card_37"/>
          <p:cNvSpPr/>
          <p:nvPr/>
        </p:nvSpPr>
        <p:spPr>
          <a:xfrm>
            <a:off x="548640" y="5029200"/>
            <a:ext cx="6400800" cy="914400"/>
          </a:xfrm>
          <a:prstGeom prst="roundRect">
            <a:avLst>
              <a:gd name="adj" fmla="val 11000"/>
            </a:avLst>
          </a:prstGeom>
          <a:solidFill>
            <a:srgbClr val="FFFFFF"/>
          </a:solidFill>
          <a:ln w="12700">
            <a:solidFill>
              <a:srgbClr val="D9E1DD"/>
            </a:solidFill>
          </a:ln>
        </p:spPr>
        <p:txBody>
          <a:bodyPr wrap="square" lIns="0" tIns="0" rIns="0" bIns="0" rtlCol="0" anchor="t">
            <a:noAutofit/>
          </a:bodyPr>
          <a:lstStyle/>
          <a:p>
            <a:endParaRPr lang="en-US" dirty="0"/>
          </a:p>
        </p:txBody>
      </p:sp>
      <p:pic>
        <p:nvPicPr>
          <p:cNvPr id="38" name="qr_38" descr="QR code for The End of Programming as We Know It"/>
          <p:cNvPicPr>
            <a:picLocks noChangeAspect="1"/>
          </p:cNvPicPr>
          <p:nvPr/>
        </p:nvPicPr>
        <p:blipFill>
          <a:blip r:embed="rId2"/>
          <a:stretch>
            <a:fillRect/>
          </a:stretch>
        </p:blipFill>
        <p:spPr>
          <a:xfrm>
            <a:off x="658368" y="5079492"/>
            <a:ext cx="813816" cy="813816"/>
          </a:xfrm>
          <a:prstGeom prst="rect">
            <a:avLst/>
          </a:prstGeom>
        </p:spPr>
      </p:pic>
      <p:sp>
        <p:nvSpPr>
          <p:cNvPr id="39" name="label_39"/>
          <p:cNvSpPr txBox="1"/>
          <p:nvPr/>
        </p:nvSpPr>
        <p:spPr>
          <a:xfrm>
            <a:off x="1645920" y="5166360"/>
            <a:ext cx="365760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READ MORE</a:t>
            </a:r>
            <a:endParaRPr lang="en-US" sz="1200" dirty="0"/>
          </a:p>
        </p:txBody>
      </p:sp>
      <p:sp>
        <p:nvSpPr>
          <p:cNvPr id="40" name="txt_40"/>
          <p:cNvSpPr txBox="1"/>
          <p:nvPr/>
        </p:nvSpPr>
        <p:spPr>
          <a:xfrm>
            <a:off x="1645920" y="5422392"/>
            <a:ext cx="5120640" cy="457200"/>
          </a:xfrm>
          <a:prstGeom prst="rect">
            <a:avLst/>
          </a:prstGeom>
          <a:noFill/>
          <a:ln>
            <a:noFill/>
          </a:ln>
        </p:spPr>
        <p:txBody>
          <a:bodyPr wrap="square" lIns="0" tIns="0" rIns="0" bIns="0" rtlCol="0" anchor="t">
            <a:noAutofit/>
          </a:bodyPr>
          <a:lstStyle/>
          <a:p>
            <a:pPr marL="0" indent="0" algn="l">
              <a:buNone/>
            </a:pPr>
            <a:r>
              <a:rPr lang="en-US" sz="1500" b="1" dirty="0">
                <a:solidFill>
                  <a:srgbClr val="1E6B4F"/>
                </a:solidFill>
                <a:latin typeface="Inter" pitchFamily="34" charset="0"/>
                <a:ea typeface="Inter" pitchFamily="34" charset="-122"/>
                <a:cs typeface="Inter" pitchFamily="34" charset="-120"/>
                <a:hlinkClick r:id="rId3"/>
              </a:rPr>
              <a:t>The End of Programming as We Know It</a:t>
            </a:r>
            <a:r>
              <a:rPr lang="en-US" sz="1500" dirty="0">
                <a:solidFill>
                  <a:srgbClr val="5E6E68"/>
                </a:solidFill>
                <a:latin typeface="Inter" pitchFamily="34" charset="0"/>
                <a:ea typeface="Inter" pitchFamily="34" charset="-122"/>
                <a:cs typeface="Inter" pitchFamily="34" charset="-120"/>
              </a:rPr>
              <a:t> (O’Reilly)</a:t>
            </a:r>
            <a:endParaRPr lang="en-US" sz="1500" dirty="0"/>
          </a:p>
        </p:txBody>
      </p:sp>
      <p:pic>
        <p:nvPicPr>
          <p:cNvPr id="41" name="eniac_41" descr="ENIAC programmers wiring the machine"/>
          <p:cNvPicPr>
            <a:picLocks noChangeAspect="1"/>
          </p:cNvPicPr>
          <p:nvPr/>
        </p:nvPicPr>
        <p:blipFill>
          <a:blip r:embed="rId4"/>
          <a:stretch>
            <a:fillRect/>
          </a:stretch>
        </p:blipFill>
        <p:spPr>
          <a:xfrm>
            <a:off x="7315200" y="1417320"/>
            <a:ext cx="4325112" cy="2937144"/>
          </a:xfrm>
          <a:prstGeom prst="roundRect">
            <a:avLst>
              <a:gd name="adj" fmla="val 3424"/>
            </a:avLst>
          </a:prstGeom>
        </p:spPr>
      </p:pic>
      <p:pic>
        <p:nvPicPr>
          <p:cNvPr id="42" name="offices_42" descr="A modern office and a historic typing pool"/>
          <p:cNvPicPr>
            <a:picLocks noChangeAspect="1"/>
          </p:cNvPicPr>
          <p:nvPr/>
        </p:nvPicPr>
        <p:blipFill>
          <a:blip r:embed="rId5"/>
          <a:stretch>
            <a:fillRect/>
          </a:stretch>
        </p:blipFill>
        <p:spPr>
          <a:xfrm>
            <a:off x="7315200" y="4537344"/>
            <a:ext cx="4325112" cy="1605698"/>
          </a:xfrm>
          <a:prstGeom prst="roundRect">
            <a:avLst>
              <a:gd name="adj" fmla="val 6264"/>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4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4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4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400"/>
                                        <p:tgtEl>
                                          <p:spTgt spid="2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4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400"/>
                                        <p:tgtEl>
                                          <p:spTgt spid="3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4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400"/>
                                        <p:tgtEl>
                                          <p:spTgt spid="3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40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400"/>
                                        <p:tgtEl>
                                          <p:spTgt spid="3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400"/>
                                        <p:tgtEl>
                                          <p:spTgt spid="3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400"/>
                                        <p:tgtEl>
                                          <p:spTgt spid="37"/>
                                        </p:tgtEl>
                                      </p:cBhvr>
                                    </p:animEffect>
                                  </p:childTnLst>
                                </p:cTn>
                              </p:par>
                              <p:par>
                                <p:cTn id="59" presetID="10" presetClass="entr" presetSubtype="0"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400"/>
                                        <p:tgtEl>
                                          <p:spTgt spid="3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400"/>
                                        <p:tgtEl>
                                          <p:spTgt spid="3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4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9" grpId="0" animBg="1"/>
      <p:bldP spid="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Teaching computing and technology ethics</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txt_22"/>
          <p:cNvSpPr txBox="1"/>
          <p:nvPr/>
        </p:nvSpPr>
        <p:spPr>
          <a:xfrm>
            <a:off x="548640" y="1261872"/>
            <a:ext cx="8229600" cy="411480"/>
          </a:xfrm>
          <a:prstGeom prst="rect">
            <a:avLst/>
          </a:prstGeom>
          <a:noFill/>
          <a:ln>
            <a:noFill/>
          </a:ln>
        </p:spPr>
        <p:txBody>
          <a:bodyPr wrap="square" lIns="0" tIns="0" rIns="0" bIns="0" rtlCol="0" anchor="t">
            <a:noAutofit/>
          </a:bodyPr>
          <a:lstStyle/>
          <a:p>
            <a:pPr marL="0" indent="0" algn="l">
              <a:buNone/>
            </a:pPr>
            <a:r>
              <a:rPr lang="en-US" sz="1800" dirty="0">
                <a:solidFill>
                  <a:srgbClr val="5E6E68"/>
                </a:solidFill>
                <a:latin typeface="Inter" pitchFamily="34" charset="0"/>
                <a:ea typeface="Inter" pitchFamily="34" charset="-122"/>
                <a:cs typeface="Inter" pitchFamily="34" charset="-120"/>
              </a:rPr>
              <a:t>Engaging through science fiction</a:t>
            </a:r>
            <a:endParaRPr lang="en-US" sz="1800" dirty="0"/>
          </a:p>
        </p:txBody>
      </p:sp>
      <p:sp>
        <p:nvSpPr>
          <p:cNvPr id="23" name="cover_panel_23"/>
          <p:cNvSpPr/>
          <p:nvPr/>
        </p:nvSpPr>
        <p:spPr>
          <a:xfrm>
            <a:off x="548640" y="1874520"/>
            <a:ext cx="2926080" cy="4114800"/>
          </a:xfrm>
          <a:prstGeom prst="roundRect">
            <a:avLst>
              <a:gd name="adj" fmla="val 3437"/>
            </a:avLst>
          </a:prstGeom>
          <a:solidFill>
            <a:srgbClr val="E8F2ED"/>
          </a:solidFill>
          <a:ln>
            <a:noFill/>
          </a:ln>
        </p:spPr>
        <p:txBody>
          <a:bodyPr wrap="square" lIns="0" tIns="0" rIns="0" bIns="0" rtlCol="0" anchor="t">
            <a:noAutofit/>
          </a:bodyPr>
          <a:lstStyle/>
          <a:p>
            <a:endParaRPr lang="en-US" dirty="0"/>
          </a:p>
        </p:txBody>
      </p:sp>
      <p:pic>
        <p:nvPicPr>
          <p:cNvPr id="24" name="cover_24" descr="Book cover: Computing and Technology Ethics"/>
          <p:cNvPicPr>
            <a:picLocks noChangeAspect="1"/>
          </p:cNvPicPr>
          <p:nvPr/>
        </p:nvPicPr>
        <p:blipFill>
          <a:blip r:embed="rId2"/>
          <a:stretch>
            <a:fillRect/>
          </a:stretch>
        </p:blipFill>
        <p:spPr>
          <a:xfrm>
            <a:off x="822960" y="2594610"/>
            <a:ext cx="2377440" cy="2674620"/>
          </a:xfrm>
          <a:prstGeom prst="rect">
            <a:avLst/>
          </a:prstGeom>
        </p:spPr>
      </p:pic>
      <p:sp>
        <p:nvSpPr>
          <p:cNvPr id="25" name="pill_25"/>
          <p:cNvSpPr/>
          <p:nvPr/>
        </p:nvSpPr>
        <p:spPr>
          <a:xfrm>
            <a:off x="3749040" y="1874520"/>
            <a:ext cx="2514600" cy="310896"/>
          </a:xfrm>
          <a:prstGeom prst="roundRect">
            <a:avLst>
              <a:gd name="adj" fmla="val 50000"/>
            </a:avLst>
          </a:prstGeom>
          <a:solidFill>
            <a:srgbClr val="E8613A"/>
          </a:solidFill>
          <a:ln>
            <a:noFill/>
          </a:ln>
        </p:spPr>
        <p:txBody>
          <a:bodyPr wrap="square" lIns="0" tIns="0" rIns="0" bIns="0" rtlCol="0" anchor="ctr">
            <a:noAutofit/>
          </a:bodyPr>
          <a:lstStyle/>
          <a:p>
            <a:pPr marL="0" indent="0" algn="ctr">
              <a:buNone/>
            </a:pPr>
            <a:r>
              <a:rPr lang="en-US" sz="1100" b="1" dirty="0">
                <a:solidFill>
                  <a:srgbClr val="FFFFFF"/>
                </a:solidFill>
                <a:latin typeface="Inter" pitchFamily="34" charset="0"/>
                <a:ea typeface="Inter" pitchFamily="34" charset="-122"/>
                <a:cs typeface="Inter" pitchFamily="34" charset="-120"/>
              </a:rPr>
              <a:t>AVAILABLE NOW · MIT PRESS</a:t>
            </a:r>
            <a:endParaRPr lang="en-US" sz="1100" dirty="0"/>
          </a:p>
        </p:txBody>
      </p:sp>
      <p:sp>
        <p:nvSpPr>
          <p:cNvPr id="26" name="label_26"/>
          <p:cNvSpPr txBox="1"/>
          <p:nvPr/>
        </p:nvSpPr>
        <p:spPr>
          <a:xfrm>
            <a:off x="3749040" y="2423160"/>
            <a:ext cx="470916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CHAPTERS</a:t>
            </a:r>
            <a:endParaRPr lang="en-US" sz="1200" dirty="0"/>
          </a:p>
        </p:txBody>
      </p:sp>
      <p:sp>
        <p:nvSpPr>
          <p:cNvPr id="27" name="chip_27"/>
          <p:cNvSpPr/>
          <p:nvPr/>
        </p:nvSpPr>
        <p:spPr>
          <a:xfrm>
            <a:off x="3749040" y="2724912"/>
            <a:ext cx="1887322" cy="329184"/>
          </a:xfrm>
          <a:prstGeom prst="roundRect">
            <a:avLst>
              <a:gd name="adj" fmla="val 50000"/>
            </a:avLst>
          </a:prstGeom>
          <a:solidFill>
            <a:srgbClr val="E8F2ED"/>
          </a:solidFill>
          <a:ln>
            <a:noFill/>
          </a:ln>
        </p:spPr>
        <p:txBody>
          <a:bodyPr wrap="square" lIns="0" tIns="0" rIns="0" bIns="0" rtlCol="0" anchor="ctr">
            <a:noAutofit/>
          </a:bodyPr>
          <a:lstStyle/>
          <a:p>
            <a:pPr marL="0" indent="0" algn="ctr">
              <a:buNone/>
            </a:pPr>
            <a:r>
              <a:rPr lang="en-US" sz="1200" b="1" dirty="0">
                <a:solidFill>
                  <a:srgbClr val="1E6B4F"/>
                </a:solidFill>
                <a:latin typeface="Inter" pitchFamily="34" charset="0"/>
                <a:ea typeface="Inter" pitchFamily="34" charset="-122"/>
                <a:cs typeface="Inter" pitchFamily="34" charset="-120"/>
              </a:rPr>
              <a:t>Ethical Frameworks</a:t>
            </a:r>
            <a:endParaRPr lang="en-US" sz="1200" dirty="0"/>
          </a:p>
        </p:txBody>
      </p:sp>
      <p:sp>
        <p:nvSpPr>
          <p:cNvPr id="28" name="chip_28"/>
          <p:cNvSpPr/>
          <p:nvPr/>
        </p:nvSpPr>
        <p:spPr>
          <a:xfrm>
            <a:off x="5746090" y="2724912"/>
            <a:ext cx="1887322" cy="329184"/>
          </a:xfrm>
          <a:prstGeom prst="roundRect">
            <a:avLst>
              <a:gd name="adj" fmla="val 50000"/>
            </a:avLst>
          </a:prstGeom>
          <a:solidFill>
            <a:srgbClr val="E8F2ED"/>
          </a:solidFill>
          <a:ln>
            <a:noFill/>
          </a:ln>
        </p:spPr>
        <p:txBody>
          <a:bodyPr wrap="square" lIns="0" tIns="0" rIns="0" bIns="0" rtlCol="0" anchor="ctr">
            <a:noAutofit/>
          </a:bodyPr>
          <a:lstStyle/>
          <a:p>
            <a:pPr marL="0" indent="0" algn="ctr">
              <a:buNone/>
            </a:pPr>
            <a:r>
              <a:rPr lang="en-US" sz="1200" b="1" dirty="0">
                <a:solidFill>
                  <a:srgbClr val="1E6B4F"/>
                </a:solidFill>
                <a:latin typeface="Inter" pitchFamily="34" charset="0"/>
                <a:ea typeface="Inter" pitchFamily="34" charset="-122"/>
                <a:cs typeface="Inter" pitchFamily="34" charset="-120"/>
              </a:rPr>
              <a:t>Managing Knowledge</a:t>
            </a:r>
            <a:endParaRPr lang="en-US" sz="1200" dirty="0"/>
          </a:p>
        </p:txBody>
      </p:sp>
      <p:sp>
        <p:nvSpPr>
          <p:cNvPr id="29" name="chip_29"/>
          <p:cNvSpPr/>
          <p:nvPr/>
        </p:nvSpPr>
        <p:spPr>
          <a:xfrm>
            <a:off x="3749040" y="3145536"/>
            <a:ext cx="2245766" cy="329184"/>
          </a:xfrm>
          <a:prstGeom prst="roundRect">
            <a:avLst>
              <a:gd name="adj" fmla="val 50000"/>
            </a:avLst>
          </a:prstGeom>
          <a:solidFill>
            <a:srgbClr val="E8F2ED"/>
          </a:solidFill>
          <a:ln>
            <a:noFill/>
          </a:ln>
        </p:spPr>
        <p:txBody>
          <a:bodyPr wrap="square" lIns="0" tIns="0" rIns="0" bIns="0" rtlCol="0" anchor="ctr">
            <a:noAutofit/>
          </a:bodyPr>
          <a:lstStyle/>
          <a:p>
            <a:pPr marL="0" indent="0" algn="ctr">
              <a:buNone/>
            </a:pPr>
            <a:r>
              <a:rPr lang="en-US" sz="1200" b="1" dirty="0">
                <a:solidFill>
                  <a:srgbClr val="1E6B4F"/>
                </a:solidFill>
                <a:latin typeface="Inter" pitchFamily="34" charset="0"/>
                <a:ea typeface="Inter" pitchFamily="34" charset="-122"/>
                <a:cs typeface="Inter" pitchFamily="34" charset="-120"/>
              </a:rPr>
              <a:t>Privacy and Personhood</a:t>
            </a:r>
            <a:endParaRPr lang="en-US" sz="1200" dirty="0"/>
          </a:p>
        </p:txBody>
      </p:sp>
      <p:sp>
        <p:nvSpPr>
          <p:cNvPr id="30" name="chip_30"/>
          <p:cNvSpPr/>
          <p:nvPr/>
        </p:nvSpPr>
        <p:spPr>
          <a:xfrm>
            <a:off x="6104534" y="3145536"/>
            <a:ext cx="2245766" cy="329184"/>
          </a:xfrm>
          <a:prstGeom prst="roundRect">
            <a:avLst>
              <a:gd name="adj" fmla="val 50000"/>
            </a:avLst>
          </a:prstGeom>
          <a:solidFill>
            <a:srgbClr val="E8F2ED"/>
          </a:solidFill>
          <a:ln>
            <a:noFill/>
          </a:ln>
        </p:spPr>
        <p:txBody>
          <a:bodyPr wrap="square" lIns="0" tIns="0" rIns="0" bIns="0" rtlCol="0" anchor="ctr">
            <a:noAutofit/>
          </a:bodyPr>
          <a:lstStyle/>
          <a:p>
            <a:pPr marL="0" indent="0" algn="ctr">
              <a:buNone/>
            </a:pPr>
            <a:r>
              <a:rPr lang="en-US" sz="1200" b="1" dirty="0">
                <a:solidFill>
                  <a:srgbClr val="1E6B4F"/>
                </a:solidFill>
                <a:latin typeface="Inter" pitchFamily="34" charset="0"/>
                <a:ea typeface="Inter" pitchFamily="34" charset="-122"/>
                <a:cs typeface="Inter" pitchFamily="34" charset="-120"/>
              </a:rPr>
              <a:t>Technology and Society</a:t>
            </a:r>
            <a:endParaRPr lang="en-US" sz="1200" dirty="0"/>
          </a:p>
        </p:txBody>
      </p:sp>
      <p:sp>
        <p:nvSpPr>
          <p:cNvPr id="31" name="chip_31"/>
          <p:cNvSpPr/>
          <p:nvPr/>
        </p:nvSpPr>
        <p:spPr>
          <a:xfrm>
            <a:off x="3749040" y="3566160"/>
            <a:ext cx="1976933" cy="329184"/>
          </a:xfrm>
          <a:prstGeom prst="roundRect">
            <a:avLst>
              <a:gd name="adj" fmla="val 50000"/>
            </a:avLst>
          </a:prstGeom>
          <a:solidFill>
            <a:srgbClr val="E8F2ED"/>
          </a:solidFill>
          <a:ln>
            <a:noFill/>
          </a:ln>
        </p:spPr>
        <p:txBody>
          <a:bodyPr wrap="square" lIns="0" tIns="0" rIns="0" bIns="0" rtlCol="0" anchor="ctr">
            <a:noAutofit/>
          </a:bodyPr>
          <a:lstStyle/>
          <a:p>
            <a:pPr marL="0" indent="0" algn="ctr">
              <a:buNone/>
            </a:pPr>
            <a:r>
              <a:rPr lang="en-US" sz="1200" b="1" dirty="0">
                <a:solidFill>
                  <a:srgbClr val="1E6B4F"/>
                </a:solidFill>
                <a:latin typeface="Inter" pitchFamily="34" charset="0"/>
                <a:ea typeface="Inter" pitchFamily="34" charset="-122"/>
                <a:cs typeface="Inter" pitchFamily="34" charset="-120"/>
              </a:rPr>
              <a:t>Professional Ethics</a:t>
            </a:r>
            <a:endParaRPr lang="en-US" sz="1200" dirty="0"/>
          </a:p>
        </p:txBody>
      </p:sp>
      <p:sp>
        <p:nvSpPr>
          <p:cNvPr id="32" name="label_32"/>
          <p:cNvSpPr txBox="1"/>
          <p:nvPr/>
        </p:nvSpPr>
        <p:spPr>
          <a:xfrm>
            <a:off x="3749040" y="4023360"/>
            <a:ext cx="470916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ANTHOLOGY</a:t>
            </a:r>
            <a:endParaRPr lang="en-US" sz="1200" dirty="0"/>
          </a:p>
        </p:txBody>
      </p:sp>
      <p:sp>
        <p:nvSpPr>
          <p:cNvPr id="33" name="txt_33"/>
          <p:cNvSpPr txBox="1"/>
          <p:nvPr/>
        </p:nvSpPr>
        <p:spPr>
          <a:xfrm>
            <a:off x="3749040" y="4297680"/>
            <a:ext cx="4709160" cy="822960"/>
          </a:xfrm>
          <a:prstGeom prst="rect">
            <a:avLst/>
          </a:prstGeom>
          <a:noFill/>
          <a:ln>
            <a:noFill/>
          </a:ln>
        </p:spPr>
        <p:txBody>
          <a:bodyPr wrap="square" lIns="0" tIns="0" rIns="0" bIns="0" rtlCol="0" anchor="t">
            <a:noAutofit/>
          </a:bodyPr>
          <a:lstStyle/>
          <a:p>
            <a:pPr marL="0" indent="0" algn="l">
              <a:buNone/>
            </a:pPr>
            <a:r>
              <a:rPr lang="en-US" sz="1400" dirty="0">
                <a:solidFill>
                  <a:srgbClr val="13221D"/>
                </a:solidFill>
                <a:latin typeface="Inter" pitchFamily="34" charset="0"/>
                <a:ea typeface="Inter" pitchFamily="34" charset="-122"/>
                <a:cs typeface="Inter" pitchFamily="34" charset="-120"/>
              </a:rPr>
              <a:t>Short stories from acclaimed writers including Ken Liu, Elizabeth Bear, Paolo Bacigalupi, and T. C. Boyle animate ethical challenges in computing technology.</a:t>
            </a:r>
            <a:endParaRPr lang="en-US" sz="1400" dirty="0"/>
          </a:p>
        </p:txBody>
      </p:sp>
      <p:pic>
        <p:nvPicPr>
          <p:cNvPr id="34" name="author_34" descr="Book co-author"/>
          <p:cNvPicPr>
            <a:picLocks noChangeAspect="1"/>
          </p:cNvPicPr>
          <p:nvPr/>
        </p:nvPicPr>
        <p:blipFill>
          <a:blip r:embed="rId3"/>
          <a:srcRect l="5292" t="657" r="30862" b="657"/>
          <a:stretch>
            <a:fillRect/>
          </a:stretch>
        </p:blipFill>
        <p:spPr>
          <a:xfrm>
            <a:off x="3749040" y="5303520"/>
            <a:ext cx="658368" cy="658368"/>
          </a:xfrm>
          <a:prstGeom prst="ellipse">
            <a:avLst/>
          </a:prstGeom>
        </p:spPr>
      </p:pic>
      <p:pic>
        <p:nvPicPr>
          <p:cNvPr id="35" name="author_35" descr="Book co-author"/>
          <p:cNvPicPr>
            <a:picLocks noChangeAspect="1"/>
          </p:cNvPicPr>
          <p:nvPr/>
        </p:nvPicPr>
        <p:blipFill>
          <a:blip r:embed="rId4"/>
          <a:srcRect l="20657" t="11117" r="22133" b="3046"/>
          <a:stretch>
            <a:fillRect/>
          </a:stretch>
        </p:blipFill>
        <p:spPr>
          <a:xfrm>
            <a:off x="4761738" y="5303520"/>
            <a:ext cx="658368" cy="658368"/>
          </a:xfrm>
          <a:prstGeom prst="ellipse">
            <a:avLst/>
          </a:prstGeom>
        </p:spPr>
      </p:pic>
      <p:pic>
        <p:nvPicPr>
          <p:cNvPr id="36" name="author_36" descr="Book co-author"/>
          <p:cNvPicPr>
            <a:picLocks noChangeAspect="1"/>
          </p:cNvPicPr>
          <p:nvPr/>
        </p:nvPicPr>
        <p:blipFill>
          <a:blip r:embed="rId5"/>
          <a:srcRect t="6927" b="26405"/>
          <a:stretch>
            <a:fillRect/>
          </a:stretch>
        </p:blipFill>
        <p:spPr>
          <a:xfrm>
            <a:off x="5774436" y="5303520"/>
            <a:ext cx="658368" cy="658368"/>
          </a:xfrm>
          <a:prstGeom prst="ellipse">
            <a:avLst/>
          </a:prstGeom>
        </p:spPr>
      </p:pic>
      <p:pic>
        <p:nvPicPr>
          <p:cNvPr id="37" name="author_37" descr="Book co-author"/>
          <p:cNvPicPr>
            <a:picLocks noChangeAspect="1"/>
          </p:cNvPicPr>
          <p:nvPr/>
        </p:nvPicPr>
        <p:blipFill>
          <a:blip r:embed="rId6"/>
          <a:srcRect l="6532" t="33768" r="15421" b="7695"/>
          <a:stretch>
            <a:fillRect/>
          </a:stretch>
        </p:blipFill>
        <p:spPr>
          <a:xfrm>
            <a:off x="6787134" y="5303520"/>
            <a:ext cx="658368" cy="658368"/>
          </a:xfrm>
          <a:prstGeom prst="ellipse">
            <a:avLst/>
          </a:prstGeom>
        </p:spPr>
      </p:pic>
      <p:pic>
        <p:nvPicPr>
          <p:cNvPr id="38" name="author_38" descr="Book co-author"/>
          <p:cNvPicPr>
            <a:picLocks noChangeAspect="1"/>
          </p:cNvPicPr>
          <p:nvPr/>
        </p:nvPicPr>
        <p:blipFill>
          <a:blip r:embed="rId7"/>
          <a:srcRect t="12500" b="12500"/>
          <a:stretch>
            <a:fillRect/>
          </a:stretch>
        </p:blipFill>
        <p:spPr>
          <a:xfrm>
            <a:off x="7799832" y="5303520"/>
            <a:ext cx="658368" cy="658368"/>
          </a:xfrm>
          <a:prstGeom prst="ellipse">
            <a:avLst/>
          </a:prstGeom>
        </p:spPr>
      </p:pic>
      <p:sp>
        <p:nvSpPr>
          <p:cNvPr id="39" name="qr_card_39"/>
          <p:cNvSpPr/>
          <p:nvPr/>
        </p:nvSpPr>
        <p:spPr>
          <a:xfrm>
            <a:off x="8778240" y="1874520"/>
            <a:ext cx="2862072" cy="4114800"/>
          </a:xfrm>
          <a:prstGeom prst="roundRect">
            <a:avLst>
              <a:gd name="adj" fmla="val 3514"/>
            </a:avLst>
          </a:prstGeom>
          <a:solidFill>
            <a:srgbClr val="FFFFFF"/>
          </a:solidFill>
          <a:ln w="12700">
            <a:solidFill>
              <a:srgbClr val="D9E1DD"/>
            </a:solidFill>
          </a:ln>
        </p:spPr>
        <p:txBody>
          <a:bodyPr wrap="square" lIns="0" tIns="0" rIns="0" bIns="0" rtlCol="0" anchor="t">
            <a:noAutofit/>
          </a:bodyPr>
          <a:lstStyle/>
          <a:p>
            <a:endParaRPr lang="en-US" dirty="0"/>
          </a:p>
        </p:txBody>
      </p:sp>
      <p:pic>
        <p:nvPicPr>
          <p:cNvPr id="40" name="qr_40" descr="QR code for the book page"/>
          <p:cNvPicPr>
            <a:picLocks noChangeAspect="1"/>
          </p:cNvPicPr>
          <p:nvPr/>
        </p:nvPicPr>
        <p:blipFill>
          <a:blip r:embed="rId8"/>
          <a:stretch>
            <a:fillRect/>
          </a:stretch>
        </p:blipFill>
        <p:spPr>
          <a:xfrm>
            <a:off x="9157716" y="2194560"/>
            <a:ext cx="2103120" cy="2103120"/>
          </a:xfrm>
          <a:prstGeom prst="rect">
            <a:avLst/>
          </a:prstGeom>
        </p:spPr>
      </p:pic>
      <p:sp>
        <p:nvSpPr>
          <p:cNvPr id="41" name="label_41"/>
          <p:cNvSpPr txBox="1"/>
          <p:nvPr/>
        </p:nvSpPr>
        <p:spPr>
          <a:xfrm>
            <a:off x="9052560" y="4572000"/>
            <a:ext cx="2313432"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GET THE BOOK</a:t>
            </a:r>
            <a:endParaRPr lang="en-US" sz="1200" dirty="0"/>
          </a:p>
        </p:txBody>
      </p:sp>
      <p:sp>
        <p:nvSpPr>
          <p:cNvPr id="42" name="txt_42"/>
          <p:cNvSpPr txBox="1"/>
          <p:nvPr/>
        </p:nvSpPr>
        <p:spPr>
          <a:xfrm>
            <a:off x="9052560" y="4864608"/>
            <a:ext cx="2313432" cy="365760"/>
          </a:xfrm>
          <a:prstGeom prst="rect">
            <a:avLst/>
          </a:prstGeom>
          <a:noFill/>
          <a:ln>
            <a:noFill/>
          </a:ln>
        </p:spPr>
        <p:txBody>
          <a:bodyPr wrap="square" lIns="0" tIns="0" rIns="0" bIns="0" rtlCol="0" anchor="t">
            <a:noAutofit/>
          </a:bodyPr>
          <a:lstStyle/>
          <a:p>
            <a:pPr marL="0" indent="0" algn="l">
              <a:buNone/>
            </a:pPr>
            <a:r>
              <a:rPr lang="en-US" sz="1600" b="1" dirty="0">
                <a:solidFill>
                  <a:srgbClr val="1E6B4F"/>
                </a:solidFill>
                <a:latin typeface="Inter" pitchFamily="34" charset="0"/>
                <a:ea typeface="Inter" pitchFamily="34" charset="-122"/>
                <a:cs typeface="Inter" pitchFamily="34" charset="-120"/>
                <a:hlinkClick r:id="rId9"/>
              </a:rPr>
              <a:t>rebrand.ly/SciFi-Book</a:t>
            </a:r>
            <a:endParaRPr lang="en-US" sz="1600" dirty="0"/>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Let’s step back: what is technology?</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row_card_22"/>
          <p:cNvSpPr/>
          <p:nvPr/>
        </p:nvSpPr>
        <p:spPr>
          <a:xfrm>
            <a:off x="548640" y="1417320"/>
            <a:ext cx="8001000" cy="960120"/>
          </a:xfrm>
          <a:prstGeom prst="roundRect">
            <a:avLst>
              <a:gd name="adj" fmla="val 10476"/>
            </a:avLst>
          </a:prstGeom>
          <a:solidFill>
            <a:srgbClr val="E8F2ED"/>
          </a:solidFill>
          <a:ln>
            <a:noFill/>
          </a:ln>
        </p:spPr>
        <p:txBody>
          <a:bodyPr wrap="square" lIns="0" tIns="0" rIns="0" bIns="0" rtlCol="0" anchor="t">
            <a:noAutofit/>
          </a:bodyPr>
          <a:lstStyle/>
          <a:p>
            <a:endParaRPr lang="en-US" dirty="0"/>
          </a:p>
        </p:txBody>
      </p:sp>
      <p:sp>
        <p:nvSpPr>
          <p:cNvPr id="23" name="num_23"/>
          <p:cNvSpPr/>
          <p:nvPr/>
        </p:nvSpPr>
        <p:spPr>
          <a:xfrm>
            <a:off x="777240" y="1618488"/>
            <a:ext cx="420624" cy="420624"/>
          </a:xfrm>
          <a:prstGeom prst="ellipse">
            <a:avLst/>
          </a:prstGeom>
          <a:solidFill>
            <a:srgbClr val="1E6B4F"/>
          </a:solidFill>
          <a:ln>
            <a:noFill/>
          </a:ln>
        </p:spPr>
        <p:txBody>
          <a:bodyPr wrap="square" lIns="0" tIns="0" rIns="0" bIns="0" rtlCol="0" anchor="ctr">
            <a:noAutofit/>
          </a:bodyPr>
          <a:lstStyle/>
          <a:p>
            <a:pPr marL="0" indent="0" algn="ctr">
              <a:buNone/>
            </a:pPr>
            <a:r>
              <a:rPr lang="en-US" sz="1600" b="1" dirty="0">
                <a:solidFill>
                  <a:srgbClr val="FFFFFF"/>
                </a:solidFill>
                <a:latin typeface="Inter" pitchFamily="34" charset="0"/>
                <a:ea typeface="Inter" pitchFamily="34" charset="-122"/>
                <a:cs typeface="Inter" pitchFamily="34" charset="-120"/>
              </a:rPr>
              <a:t>1</a:t>
            </a:r>
            <a:endParaRPr lang="en-US" sz="1600" dirty="0"/>
          </a:p>
        </p:txBody>
      </p:sp>
      <p:sp>
        <p:nvSpPr>
          <p:cNvPr id="24" name="txt_24"/>
          <p:cNvSpPr txBox="1"/>
          <p:nvPr/>
        </p:nvSpPr>
        <p:spPr>
          <a:xfrm>
            <a:off x="1417320" y="1581912"/>
            <a:ext cx="6903720" cy="685800"/>
          </a:xfrm>
          <a:prstGeom prst="rect">
            <a:avLst/>
          </a:prstGeom>
          <a:noFill/>
          <a:ln>
            <a:noFill/>
          </a:ln>
        </p:spPr>
        <p:txBody>
          <a:bodyPr wrap="square" lIns="0" tIns="0" rIns="0" bIns="0" rtlCol="0" anchor="t">
            <a:noAutofit/>
          </a:bodyPr>
          <a:lstStyle/>
          <a:p>
            <a:pPr marL="0" indent="0" algn="l">
              <a:spcAft>
                <a:spcPts val="400"/>
              </a:spcAft>
              <a:buNone/>
            </a:pPr>
            <a:r>
              <a:rPr lang="en-US" sz="1600" b="1" dirty="0">
                <a:solidFill>
                  <a:srgbClr val="13221D"/>
                </a:solidFill>
                <a:latin typeface="Inter" pitchFamily="34" charset="0"/>
                <a:ea typeface="Inter" pitchFamily="34" charset="-122"/>
                <a:cs typeface="Inter" pitchFamily="34" charset="-120"/>
              </a:rPr>
              <a:t>AI and technology is not a single thing or only objects.</a:t>
            </a:r>
            <a:endParaRPr lang="en-US" sz="1600" dirty="0"/>
          </a:p>
          <a:p>
            <a:pPr marL="0" indent="0" algn="l">
              <a:buNone/>
            </a:pPr>
            <a:r>
              <a:rPr lang="en-US" sz="1400" dirty="0">
                <a:solidFill>
                  <a:srgbClr val="5E6E68"/>
                </a:solidFill>
                <a:latin typeface="Inter" pitchFamily="34" charset="0"/>
                <a:ea typeface="Inter" pitchFamily="34" charset="-122"/>
                <a:cs typeface="Inter" pitchFamily="34" charset="-120"/>
              </a:rPr>
              <a:t>It does not have agency, it is not a person, and by many philosophical/religious arguments cannot be “</a:t>
            </a:r>
            <a:r>
              <a:rPr lang="en-US" sz="1400" b="1" i="1" dirty="0">
                <a:solidFill>
                  <a:srgbClr val="5E6E68"/>
                </a:solidFill>
                <a:latin typeface="Inter" pitchFamily="34" charset="0"/>
                <a:ea typeface="Inter" pitchFamily="34" charset="-122"/>
                <a:cs typeface="Inter" pitchFamily="34" charset="-120"/>
              </a:rPr>
              <a:t>ethical</a:t>
            </a:r>
            <a:r>
              <a:rPr lang="en-US" sz="1400" dirty="0">
                <a:solidFill>
                  <a:srgbClr val="5E6E68"/>
                </a:solidFill>
                <a:latin typeface="Inter" pitchFamily="34" charset="0"/>
                <a:ea typeface="Inter" pitchFamily="34" charset="-122"/>
                <a:cs typeface="Inter" pitchFamily="34" charset="-120"/>
              </a:rPr>
              <a:t>.”</a:t>
            </a:r>
            <a:endParaRPr lang="en-US" sz="1400" dirty="0"/>
          </a:p>
        </p:txBody>
      </p:sp>
      <p:sp>
        <p:nvSpPr>
          <p:cNvPr id="25" name="row_card_25"/>
          <p:cNvSpPr/>
          <p:nvPr/>
        </p:nvSpPr>
        <p:spPr>
          <a:xfrm>
            <a:off x="548640" y="2514600"/>
            <a:ext cx="8001000" cy="1207008"/>
          </a:xfrm>
          <a:prstGeom prst="roundRect">
            <a:avLst>
              <a:gd name="adj" fmla="val 8333"/>
            </a:avLst>
          </a:prstGeom>
          <a:solidFill>
            <a:srgbClr val="E8F2ED"/>
          </a:solidFill>
          <a:ln>
            <a:noFill/>
          </a:ln>
        </p:spPr>
        <p:txBody>
          <a:bodyPr wrap="square" lIns="0" tIns="0" rIns="0" bIns="0" rtlCol="0" anchor="t">
            <a:noAutofit/>
          </a:bodyPr>
          <a:lstStyle/>
          <a:p>
            <a:endParaRPr lang="en-US" dirty="0"/>
          </a:p>
        </p:txBody>
      </p:sp>
      <p:sp>
        <p:nvSpPr>
          <p:cNvPr id="26" name="num_26"/>
          <p:cNvSpPr/>
          <p:nvPr/>
        </p:nvSpPr>
        <p:spPr>
          <a:xfrm>
            <a:off x="777240" y="2715768"/>
            <a:ext cx="420624" cy="420624"/>
          </a:xfrm>
          <a:prstGeom prst="ellipse">
            <a:avLst/>
          </a:prstGeom>
          <a:solidFill>
            <a:srgbClr val="1E6B4F"/>
          </a:solidFill>
          <a:ln>
            <a:noFill/>
          </a:ln>
        </p:spPr>
        <p:txBody>
          <a:bodyPr wrap="square" lIns="0" tIns="0" rIns="0" bIns="0" rtlCol="0" anchor="ctr">
            <a:noAutofit/>
          </a:bodyPr>
          <a:lstStyle/>
          <a:p>
            <a:pPr marL="0" indent="0" algn="ctr">
              <a:buNone/>
            </a:pPr>
            <a:r>
              <a:rPr lang="en-US" sz="1600" b="1" dirty="0">
                <a:solidFill>
                  <a:srgbClr val="FFFFFF"/>
                </a:solidFill>
                <a:latin typeface="Inter" pitchFamily="34" charset="0"/>
                <a:ea typeface="Inter" pitchFamily="34" charset="-122"/>
                <a:cs typeface="Inter" pitchFamily="34" charset="-120"/>
              </a:rPr>
              <a:t>2</a:t>
            </a:r>
            <a:endParaRPr lang="en-US" sz="1600" dirty="0"/>
          </a:p>
        </p:txBody>
      </p:sp>
      <p:sp>
        <p:nvSpPr>
          <p:cNvPr id="27" name="txt_27"/>
          <p:cNvSpPr txBox="1"/>
          <p:nvPr/>
        </p:nvSpPr>
        <p:spPr>
          <a:xfrm>
            <a:off x="1417320" y="2679192"/>
            <a:ext cx="6903720" cy="932688"/>
          </a:xfrm>
          <a:prstGeom prst="rect">
            <a:avLst/>
          </a:prstGeom>
          <a:noFill/>
          <a:ln>
            <a:noFill/>
          </a:ln>
        </p:spPr>
        <p:txBody>
          <a:bodyPr wrap="square" lIns="0" tIns="0" rIns="0" bIns="0" rtlCol="0" anchor="t">
            <a:noAutofit/>
          </a:bodyPr>
          <a:lstStyle/>
          <a:p>
            <a:pPr marL="0" indent="0" algn="l">
              <a:spcAft>
                <a:spcPts val="400"/>
              </a:spcAft>
              <a:buNone/>
            </a:pPr>
            <a:r>
              <a:rPr lang="en-US" sz="1600" b="1" dirty="0">
                <a:solidFill>
                  <a:srgbClr val="13221D"/>
                </a:solidFill>
                <a:latin typeface="Inter" pitchFamily="34" charset="0"/>
                <a:ea typeface="Inter" pitchFamily="34" charset="-122"/>
                <a:cs typeface="Inter" pitchFamily="34" charset="-120"/>
              </a:rPr>
              <a:t>Focusing only on specific objects or artifacts: a camera, a traffic light, a gun, an app, a bike…</a:t>
            </a:r>
            <a:endParaRPr lang="en-US" sz="1600" dirty="0"/>
          </a:p>
          <a:p>
            <a:pPr marL="0" indent="0" algn="l">
              <a:buNone/>
            </a:pPr>
            <a:r>
              <a:rPr lang="en-US" sz="1400" dirty="0">
                <a:solidFill>
                  <a:srgbClr val="5E6E68"/>
                </a:solidFill>
                <a:latin typeface="Inter" pitchFamily="34" charset="0"/>
                <a:ea typeface="Inter" pitchFamily="34" charset="-122"/>
                <a:cs typeface="Inter" pitchFamily="34" charset="-120"/>
              </a:rPr>
              <a:t>How technology affects society is an insufficient question of cause and effect: </a:t>
            </a:r>
            <a:r>
              <a:rPr lang="en-US" sz="1400" b="1" i="1" dirty="0">
                <a:solidFill>
                  <a:srgbClr val="5E6E68"/>
                </a:solidFill>
                <a:latin typeface="Inter" pitchFamily="34" charset="0"/>
                <a:ea typeface="Inter" pitchFamily="34" charset="-122"/>
                <a:cs typeface="Inter" pitchFamily="34" charset="-120"/>
              </a:rPr>
              <a:t>does a gun do bad things?</a:t>
            </a:r>
            <a:endParaRPr lang="en-US" sz="1400" dirty="0"/>
          </a:p>
        </p:txBody>
      </p:sp>
      <p:sp>
        <p:nvSpPr>
          <p:cNvPr id="28" name="row_card_28"/>
          <p:cNvSpPr/>
          <p:nvPr/>
        </p:nvSpPr>
        <p:spPr>
          <a:xfrm>
            <a:off x="548640" y="3858768"/>
            <a:ext cx="8001000" cy="1444752"/>
          </a:xfrm>
          <a:prstGeom prst="roundRect">
            <a:avLst>
              <a:gd name="adj" fmla="val 6962"/>
            </a:avLst>
          </a:prstGeom>
          <a:solidFill>
            <a:srgbClr val="E8F2ED"/>
          </a:solidFill>
          <a:ln>
            <a:noFill/>
          </a:ln>
        </p:spPr>
        <p:txBody>
          <a:bodyPr wrap="square" lIns="0" tIns="0" rIns="0" bIns="0" rtlCol="0" anchor="t">
            <a:noAutofit/>
          </a:bodyPr>
          <a:lstStyle/>
          <a:p>
            <a:endParaRPr lang="en-US" dirty="0"/>
          </a:p>
        </p:txBody>
      </p:sp>
      <p:sp>
        <p:nvSpPr>
          <p:cNvPr id="29" name="num_29"/>
          <p:cNvSpPr/>
          <p:nvPr/>
        </p:nvSpPr>
        <p:spPr>
          <a:xfrm>
            <a:off x="777240" y="4059936"/>
            <a:ext cx="420624" cy="420624"/>
          </a:xfrm>
          <a:prstGeom prst="ellipse">
            <a:avLst/>
          </a:prstGeom>
          <a:solidFill>
            <a:srgbClr val="1E6B4F"/>
          </a:solidFill>
          <a:ln>
            <a:noFill/>
          </a:ln>
        </p:spPr>
        <p:txBody>
          <a:bodyPr wrap="square" lIns="0" tIns="0" rIns="0" bIns="0" rtlCol="0" anchor="ctr">
            <a:noAutofit/>
          </a:bodyPr>
          <a:lstStyle/>
          <a:p>
            <a:pPr marL="0" indent="0" algn="ctr">
              <a:buNone/>
            </a:pPr>
            <a:r>
              <a:rPr lang="en-US" sz="1600" b="1" dirty="0">
                <a:solidFill>
                  <a:srgbClr val="FFFFFF"/>
                </a:solidFill>
                <a:latin typeface="Inter" pitchFamily="34" charset="0"/>
                <a:ea typeface="Inter" pitchFamily="34" charset="-122"/>
                <a:cs typeface="Inter" pitchFamily="34" charset="-120"/>
              </a:rPr>
              <a:t>3</a:t>
            </a:r>
            <a:endParaRPr lang="en-US" sz="1600" dirty="0"/>
          </a:p>
        </p:txBody>
      </p:sp>
      <p:sp>
        <p:nvSpPr>
          <p:cNvPr id="30" name="txt_30"/>
          <p:cNvSpPr txBox="1"/>
          <p:nvPr/>
        </p:nvSpPr>
        <p:spPr>
          <a:xfrm>
            <a:off x="1417320" y="4023360"/>
            <a:ext cx="6903720" cy="1170432"/>
          </a:xfrm>
          <a:prstGeom prst="rect">
            <a:avLst/>
          </a:prstGeom>
          <a:noFill/>
          <a:ln>
            <a:noFill/>
          </a:ln>
        </p:spPr>
        <p:txBody>
          <a:bodyPr wrap="square" lIns="0" tIns="0" rIns="0" bIns="0" rtlCol="0" anchor="t">
            <a:noAutofit/>
          </a:bodyPr>
          <a:lstStyle/>
          <a:p>
            <a:pPr marL="0" indent="0" algn="l">
              <a:spcAft>
                <a:spcPts val="400"/>
              </a:spcAft>
              <a:buNone/>
            </a:pPr>
            <a:r>
              <a:rPr lang="en-US" sz="1600" b="1" dirty="0">
                <a:solidFill>
                  <a:srgbClr val="13221D"/>
                </a:solidFill>
                <a:latin typeface="Inter" pitchFamily="34" charset="0"/>
                <a:ea typeface="Inter" pitchFamily="34" charset="-122"/>
                <a:cs typeface="Inter" pitchFamily="34" charset="-120"/>
              </a:rPr>
              <a:t>Technology and society are bound together in an inseparable way: our choices about which technologies to develop, or not to develop, often grow out of the society in which we live.</a:t>
            </a:r>
            <a:endParaRPr lang="en-US" sz="1600" dirty="0"/>
          </a:p>
          <a:p>
            <a:pPr marL="0" indent="0" algn="l">
              <a:buNone/>
            </a:pPr>
            <a:r>
              <a:rPr lang="en-US" sz="1400" dirty="0">
                <a:solidFill>
                  <a:srgbClr val="5E6E68"/>
                </a:solidFill>
                <a:latin typeface="Inter" pitchFamily="34" charset="0"/>
                <a:ea typeface="Inter" pitchFamily="34" charset="-122"/>
                <a:cs typeface="Inter" pitchFamily="34" charset="-120"/>
              </a:rPr>
              <a:t>And those technologies, in turn, change our social settings and the subsequent technologies that are produced in the context in which we live.</a:t>
            </a:r>
            <a:endParaRPr lang="en-US" sz="1400" dirty="0"/>
          </a:p>
        </p:txBody>
      </p:sp>
      <p:sp>
        <p:nvSpPr>
          <p:cNvPr id="31" name="callout_31"/>
          <p:cNvSpPr/>
          <p:nvPr/>
        </p:nvSpPr>
        <p:spPr>
          <a:xfrm>
            <a:off x="548640" y="5440680"/>
            <a:ext cx="8001000" cy="566928"/>
          </a:xfrm>
          <a:prstGeom prst="roundRect">
            <a:avLst>
              <a:gd name="adj" fmla="val 17741"/>
            </a:avLst>
          </a:prstGeom>
          <a:solidFill>
            <a:srgbClr val="0E3B2E"/>
          </a:solidFill>
          <a:ln>
            <a:noFill/>
          </a:ln>
        </p:spPr>
        <p:txBody>
          <a:bodyPr wrap="square" lIns="274320" tIns="0" rIns="274320" bIns="0" rtlCol="0" anchor="ctr">
            <a:noAutofit/>
          </a:bodyPr>
          <a:lstStyle/>
          <a:p>
            <a:pPr marL="0" indent="0" algn="l">
              <a:buNone/>
            </a:pPr>
            <a:r>
              <a:rPr lang="en-US" sz="1800" b="1" dirty="0">
                <a:solidFill>
                  <a:srgbClr val="F2B33D"/>
                </a:solidFill>
                <a:latin typeface="Inter" pitchFamily="34" charset="0"/>
                <a:ea typeface="Inter" pitchFamily="34" charset="-122"/>
                <a:cs typeface="Inter" pitchFamily="34" charset="-120"/>
              </a:rPr>
              <a:t>Consider the stoplight…</a:t>
            </a:r>
            <a:endParaRPr lang="en-US" sz="1800" dirty="0"/>
          </a:p>
        </p:txBody>
      </p:sp>
      <p:pic>
        <p:nvPicPr>
          <p:cNvPr id="32" name="book_32" descr="Book cover: The Ethics of Invention by Sheila Jasanoff"/>
          <p:cNvPicPr>
            <a:picLocks noChangeAspect="1"/>
          </p:cNvPicPr>
          <p:nvPr/>
        </p:nvPicPr>
        <p:blipFill>
          <a:blip r:embed="rId2"/>
          <a:stretch>
            <a:fillRect/>
          </a:stretch>
        </p:blipFill>
        <p:spPr>
          <a:xfrm>
            <a:off x="8915400" y="1417320"/>
            <a:ext cx="1325880" cy="2013074"/>
          </a:xfrm>
          <a:prstGeom prst="rect">
            <a:avLst/>
          </a:prstGeom>
          <a:ln w="12700">
            <a:solidFill>
              <a:srgbClr val="D9E1DD"/>
            </a:solidFill>
          </a:ln>
        </p:spPr>
      </p:pic>
      <p:sp>
        <p:nvSpPr>
          <p:cNvPr id="33" name="txt_33"/>
          <p:cNvSpPr txBox="1"/>
          <p:nvPr/>
        </p:nvSpPr>
        <p:spPr>
          <a:xfrm>
            <a:off x="10424160" y="1463040"/>
            <a:ext cx="1216152" cy="1097280"/>
          </a:xfrm>
          <a:prstGeom prst="rect">
            <a:avLst/>
          </a:prstGeom>
          <a:noFill/>
          <a:ln>
            <a:noFill/>
          </a:ln>
        </p:spPr>
        <p:txBody>
          <a:bodyPr wrap="square" lIns="0" tIns="0" rIns="0" bIns="0" rtlCol="0" anchor="t">
            <a:noAutofit/>
          </a:bodyPr>
          <a:lstStyle/>
          <a:p>
            <a:pPr marL="0" indent="0" algn="l">
              <a:buNone/>
            </a:pPr>
            <a:r>
              <a:rPr lang="en-US" sz="1200" b="1" dirty="0">
                <a:solidFill>
                  <a:srgbClr val="13221D"/>
                </a:solidFill>
                <a:latin typeface="Inter" pitchFamily="34" charset="0"/>
                <a:ea typeface="Inter" pitchFamily="34" charset="-122"/>
                <a:cs typeface="Inter" pitchFamily="34" charset="-120"/>
              </a:rPr>
              <a:t>Sheila Jasanoff</a:t>
            </a:r>
            <a:endParaRPr lang="en-US" sz="1200" dirty="0"/>
          </a:p>
          <a:p>
            <a:pPr marL="0" indent="0" algn="l">
              <a:buNone/>
            </a:pPr>
            <a:r>
              <a:rPr lang="en-US" sz="1200" i="1" dirty="0">
                <a:solidFill>
                  <a:srgbClr val="5E6E68"/>
                </a:solidFill>
                <a:latin typeface="Inter" pitchFamily="34" charset="0"/>
                <a:ea typeface="Inter" pitchFamily="34" charset="-122"/>
                <a:cs typeface="Inter" pitchFamily="34" charset="-120"/>
              </a:rPr>
              <a:t>The Ethics of Invention</a:t>
            </a:r>
            <a:endParaRPr lang="en-US" sz="1200" dirty="0"/>
          </a:p>
        </p:txBody>
      </p:sp>
      <p:pic>
        <p:nvPicPr>
          <p:cNvPr id="34" name="stoplight_34" descr="Traffic light"/>
          <p:cNvPicPr>
            <a:picLocks noChangeAspect="1"/>
          </p:cNvPicPr>
          <p:nvPr/>
        </p:nvPicPr>
        <p:blipFill>
          <a:blip r:embed="rId3"/>
          <a:stretch>
            <a:fillRect/>
          </a:stretch>
        </p:blipFill>
        <p:spPr>
          <a:xfrm>
            <a:off x="9601200" y="3657600"/>
            <a:ext cx="1331405" cy="233172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4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4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4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400"/>
                                        <p:tgtEl>
                                          <p:spTgt spid="2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4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4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400"/>
                                        <p:tgtEl>
                                          <p:spTgt spid="31"/>
                                        </p:tgtEl>
                                      </p:cBhvr>
                                    </p:animEffect>
                                  </p:childTnLst>
                                </p:cTn>
                              </p:par>
                              <p:par>
                                <p:cTn id="41" presetID="10"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Consider the stoplight</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smith_card_22"/>
          <p:cNvSpPr/>
          <p:nvPr/>
        </p:nvSpPr>
        <p:spPr>
          <a:xfrm>
            <a:off x="548640" y="1371600"/>
            <a:ext cx="11091672" cy="1920240"/>
          </a:xfrm>
          <a:prstGeom prst="roundRect">
            <a:avLst>
              <a:gd name="adj" fmla="val 5238"/>
            </a:avLst>
          </a:prstGeom>
          <a:solidFill>
            <a:srgbClr val="FFFFFF"/>
          </a:solidFill>
          <a:ln w="12700">
            <a:solidFill>
              <a:srgbClr val="D9E1DD"/>
            </a:solidFill>
          </a:ln>
        </p:spPr>
        <p:txBody>
          <a:bodyPr wrap="square" lIns="0" tIns="0" rIns="0" bIns="0" rtlCol="0" anchor="t">
            <a:noAutofit/>
          </a:bodyPr>
          <a:lstStyle/>
          <a:p>
            <a:endParaRPr lang="en-US" dirty="0"/>
          </a:p>
        </p:txBody>
      </p:sp>
      <p:pic>
        <p:nvPicPr>
          <p:cNvPr id="23" name="smith_header_23" descr="Smithsonian: A Brief History of the Stoplight"/>
          <p:cNvPicPr>
            <a:picLocks noChangeAspect="1"/>
          </p:cNvPicPr>
          <p:nvPr/>
        </p:nvPicPr>
        <p:blipFill>
          <a:blip r:embed="rId3"/>
          <a:srcRect t="3500"/>
          <a:stretch>
            <a:fillRect/>
          </a:stretch>
        </p:blipFill>
        <p:spPr>
          <a:xfrm>
            <a:off x="777240" y="1685590"/>
            <a:ext cx="4206240" cy="1292260"/>
          </a:xfrm>
          <a:prstGeom prst="rect">
            <a:avLst/>
          </a:prstGeom>
        </p:spPr>
      </p:pic>
      <p:pic>
        <p:nvPicPr>
          <p:cNvPr id="24" name="smith_quote_24" descr="Smithsonian excerpt on the stoplight and civility"/>
          <p:cNvPicPr>
            <a:picLocks noChangeAspect="1"/>
          </p:cNvPicPr>
          <p:nvPr/>
        </p:nvPicPr>
        <p:blipFill>
          <a:blip r:embed="rId4"/>
          <a:srcRect b="57000"/>
          <a:stretch>
            <a:fillRect/>
          </a:stretch>
        </p:blipFill>
        <p:spPr>
          <a:xfrm>
            <a:off x="5056632" y="1713184"/>
            <a:ext cx="6355080" cy="1237072"/>
          </a:xfrm>
          <a:prstGeom prst="rect">
            <a:avLst/>
          </a:prstGeom>
        </p:spPr>
      </p:pic>
      <p:sp>
        <p:nvSpPr>
          <p:cNvPr id="25" name="wiki_card_25"/>
          <p:cNvSpPr/>
          <p:nvPr/>
        </p:nvSpPr>
        <p:spPr>
          <a:xfrm>
            <a:off x="548640" y="3474720"/>
            <a:ext cx="11091672" cy="2286000"/>
          </a:xfrm>
          <a:prstGeom prst="roundRect">
            <a:avLst>
              <a:gd name="adj" fmla="val 4400"/>
            </a:avLst>
          </a:prstGeom>
          <a:solidFill>
            <a:srgbClr val="FFFFFF"/>
          </a:solidFill>
          <a:ln w="12700">
            <a:solidFill>
              <a:srgbClr val="D9E1DD"/>
            </a:solidFill>
          </a:ln>
        </p:spPr>
        <p:txBody>
          <a:bodyPr wrap="square" lIns="0" tIns="0" rIns="0" bIns="0" rtlCol="0" anchor="t">
            <a:noAutofit/>
          </a:bodyPr>
          <a:lstStyle/>
          <a:p>
            <a:endParaRPr lang="en-US" dirty="0"/>
          </a:p>
        </p:txBody>
      </p:sp>
      <p:pic>
        <p:nvPicPr>
          <p:cNvPr id="26" name="stoplight_26" descr="Traffic light"/>
          <p:cNvPicPr>
            <a:picLocks noChangeAspect="1"/>
          </p:cNvPicPr>
          <p:nvPr/>
        </p:nvPicPr>
        <p:blipFill>
          <a:blip r:embed="rId5"/>
          <a:stretch>
            <a:fillRect/>
          </a:stretch>
        </p:blipFill>
        <p:spPr>
          <a:xfrm>
            <a:off x="822960" y="3657600"/>
            <a:ext cx="1096451" cy="1920240"/>
          </a:xfrm>
          <a:prstGeom prst="rect">
            <a:avLst/>
          </a:prstGeom>
        </p:spPr>
      </p:pic>
      <p:sp>
        <p:nvSpPr>
          <p:cNvPr id="27" name="label_27"/>
          <p:cNvSpPr txBox="1"/>
          <p:nvPr/>
        </p:nvSpPr>
        <p:spPr>
          <a:xfrm>
            <a:off x="2057400" y="3794760"/>
            <a:ext cx="265176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THE FIRST SIGNAL</a:t>
            </a:r>
            <a:endParaRPr lang="en-US" sz="1200" dirty="0"/>
          </a:p>
        </p:txBody>
      </p:sp>
      <p:sp>
        <p:nvSpPr>
          <p:cNvPr id="28" name="txt_28"/>
          <p:cNvSpPr txBox="1"/>
          <p:nvPr/>
        </p:nvSpPr>
        <p:spPr>
          <a:xfrm>
            <a:off x="2057400" y="4096512"/>
            <a:ext cx="2651760" cy="1188720"/>
          </a:xfrm>
          <a:prstGeom prst="rect">
            <a:avLst/>
          </a:prstGeom>
          <a:noFill/>
          <a:ln>
            <a:noFill/>
          </a:ln>
        </p:spPr>
        <p:txBody>
          <a:bodyPr wrap="square" lIns="0" tIns="0" rIns="0" bIns="0" rtlCol="0" anchor="t">
            <a:noAutofit/>
          </a:bodyPr>
          <a:lstStyle/>
          <a:p>
            <a:pPr marL="0" indent="0" algn="l">
              <a:buNone/>
            </a:pPr>
            <a:r>
              <a:rPr lang="en-US" sz="1500" dirty="0">
                <a:solidFill>
                  <a:srgbClr val="13221D"/>
                </a:solidFill>
                <a:latin typeface="Inter" pitchFamily="34" charset="0"/>
                <a:ea typeface="Inter" pitchFamily="34" charset="-122"/>
                <a:cs typeface="Inter" pitchFamily="34" charset="-120"/>
              </a:rPr>
              <a:t>London, 1868. A gas-lit semaphore outside the Houses of Parliament.</a:t>
            </a:r>
            <a:endParaRPr lang="en-US" sz="1500" dirty="0"/>
          </a:p>
        </p:txBody>
      </p:sp>
      <p:pic>
        <p:nvPicPr>
          <p:cNvPr id="29" name="wiki_quote_29" descr="Wikipedia excerpt on the 1868 semaphore"/>
          <p:cNvPicPr>
            <a:picLocks noChangeAspect="1"/>
          </p:cNvPicPr>
          <p:nvPr/>
        </p:nvPicPr>
        <p:blipFill>
          <a:blip r:embed="rId6"/>
          <a:stretch>
            <a:fillRect/>
          </a:stretch>
        </p:blipFill>
        <p:spPr>
          <a:xfrm>
            <a:off x="4782312" y="3532994"/>
            <a:ext cx="6629400" cy="2169453"/>
          </a:xfrm>
          <a:prstGeom prst="rect">
            <a:avLst/>
          </a:prstGeom>
        </p:spPr>
      </p:pic>
      <p:sp>
        <p:nvSpPr>
          <p:cNvPr id="30" name="txt_30"/>
          <p:cNvSpPr txBox="1"/>
          <p:nvPr/>
        </p:nvSpPr>
        <p:spPr>
          <a:xfrm>
            <a:off x="548640" y="5833872"/>
            <a:ext cx="11091672" cy="274320"/>
          </a:xfrm>
          <a:prstGeom prst="rect">
            <a:avLst/>
          </a:prstGeom>
          <a:noFill/>
          <a:ln>
            <a:noFill/>
          </a:ln>
        </p:spPr>
        <p:txBody>
          <a:bodyPr wrap="square" lIns="0" tIns="0" rIns="0" bIns="0" rtlCol="0" anchor="t">
            <a:noAutofit/>
          </a:bodyPr>
          <a:lstStyle/>
          <a:p>
            <a:pPr marL="0" indent="0" algn="l">
              <a:buNone/>
            </a:pPr>
            <a:r>
              <a:rPr lang="en-US" sz="1100" dirty="0">
                <a:solidFill>
                  <a:srgbClr val="5E6E68"/>
                </a:solidFill>
                <a:latin typeface="Inter" pitchFamily="34" charset="0"/>
                <a:ea typeface="Inter" pitchFamily="34" charset="-122"/>
                <a:cs typeface="Inter" pitchFamily="34" charset="-120"/>
              </a:rPr>
              <a:t>Sources: </a:t>
            </a:r>
            <a:r>
              <a:rPr lang="en-US" sz="1100" dirty="0">
                <a:solidFill>
                  <a:srgbClr val="1E6B4F"/>
                </a:solidFill>
                <a:latin typeface="Inter" pitchFamily="34" charset="0"/>
                <a:ea typeface="Inter" pitchFamily="34" charset="-122"/>
                <a:cs typeface="Inter" pitchFamily="34" charset="-120"/>
                <a:hlinkClick r:id="rId7"/>
              </a:rPr>
              <a:t>Smithsonian Magazine</a:t>
            </a:r>
            <a:r>
              <a:rPr lang="en-US" sz="1100" dirty="0">
                <a:solidFill>
                  <a:srgbClr val="9AA8A2"/>
                </a:solidFill>
                <a:latin typeface="Inter" pitchFamily="34" charset="0"/>
                <a:ea typeface="Inter" pitchFamily="34" charset="-122"/>
                <a:cs typeface="Inter" pitchFamily="34" charset="-120"/>
              </a:rPr>
              <a:t>  ·  </a:t>
            </a:r>
            <a:r>
              <a:rPr lang="en-US" sz="1100" dirty="0">
                <a:solidFill>
                  <a:srgbClr val="1E6B4F"/>
                </a:solidFill>
                <a:latin typeface="Inter" pitchFamily="34" charset="0"/>
                <a:ea typeface="Inter" pitchFamily="34" charset="-122"/>
                <a:cs typeface="Inter" pitchFamily="34" charset="-120"/>
                <a:hlinkClick r:id="rId8"/>
              </a:rPr>
              <a:t>Wikipedia, History of traffic lights</a:t>
            </a:r>
            <a:endParaRPr lang="en-US" sz="11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400"/>
                                        <p:tgtEl>
                                          <p:spTgt spid="25"/>
                                        </p:tgtEl>
                                      </p:cBhvr>
                                    </p:animEffect>
                                  </p:childTnLst>
                                </p:cTn>
                              </p:par>
                              <p:par>
                                <p:cTn id="13" presetID="10"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400"/>
                                        <p:tgtEl>
                                          <p:spTgt spid="2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400"/>
                                        <p:tgtEl>
                                          <p:spTgt spid="28"/>
                                        </p:tgtEl>
                                      </p:cBhvr>
                                    </p:animEffect>
                                  </p:childTnLst>
                                </p:cTn>
                              </p:par>
                              <p:par>
                                <p:cTn id="22" presetID="10" presetClass="entr" presetSubtype="0"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Wait, what is AI?</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label_22"/>
          <p:cNvSpPr txBox="1"/>
          <p:nvPr/>
        </p:nvSpPr>
        <p:spPr>
          <a:xfrm>
            <a:off x="548640" y="1417320"/>
            <a:ext cx="365760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ALAN TURING, 1950</a:t>
            </a:r>
            <a:endParaRPr lang="en-US" sz="1200" dirty="0"/>
          </a:p>
        </p:txBody>
      </p:sp>
      <p:sp>
        <p:nvSpPr>
          <p:cNvPr id="23" name="txt_23"/>
          <p:cNvSpPr txBox="1"/>
          <p:nvPr/>
        </p:nvSpPr>
        <p:spPr>
          <a:xfrm>
            <a:off x="548640" y="1719072"/>
            <a:ext cx="4709160" cy="1600200"/>
          </a:xfrm>
          <a:prstGeom prst="rect">
            <a:avLst/>
          </a:prstGeom>
          <a:noFill/>
          <a:ln>
            <a:noFill/>
          </a:ln>
        </p:spPr>
        <p:txBody>
          <a:bodyPr wrap="square" lIns="0" tIns="0" rIns="0" bIns="0" rtlCol="0" anchor="t">
            <a:noAutofit/>
          </a:bodyPr>
          <a:lstStyle/>
          <a:p>
            <a:pPr marL="0" indent="0" algn="l">
              <a:lnSpc>
                <a:spcPct val="105000"/>
              </a:lnSpc>
              <a:buNone/>
            </a:pPr>
            <a:r>
              <a:rPr lang="en-US" sz="1700" i="1" dirty="0">
                <a:solidFill>
                  <a:srgbClr val="13221D"/>
                </a:solidFill>
                <a:latin typeface="Inter" pitchFamily="34" charset="0"/>
                <a:ea typeface="Inter" pitchFamily="34" charset="-122"/>
                <a:cs typeface="Inter" pitchFamily="34" charset="-120"/>
              </a:rPr>
              <a:t>“I propose to consider the question, ‘Can machines think?’ … I shall replace the question by another, which is closely related to it and is expressed in relatively unambiguous words.”</a:t>
            </a:r>
            <a:endParaRPr lang="en-US" sz="1700" dirty="0"/>
          </a:p>
        </p:txBody>
      </p:sp>
      <p:pic>
        <p:nvPicPr>
          <p:cNvPr id="24" name="turing_24" descr="Alan Turing"/>
          <p:cNvPicPr>
            <a:picLocks noChangeAspect="1"/>
          </p:cNvPicPr>
          <p:nvPr/>
        </p:nvPicPr>
        <p:blipFill>
          <a:blip r:embed="rId2"/>
          <a:stretch>
            <a:fillRect/>
          </a:stretch>
        </p:blipFill>
        <p:spPr>
          <a:xfrm>
            <a:off x="5440680" y="1463040"/>
            <a:ext cx="987552" cy="1310831"/>
          </a:xfrm>
          <a:prstGeom prst="roundRect">
            <a:avLst>
              <a:gd name="adj" fmla="val 7407"/>
            </a:avLst>
          </a:prstGeom>
        </p:spPr>
      </p:pic>
      <p:pic>
        <p:nvPicPr>
          <p:cNvPr id="25" name="cumberbatch_25" descr="Benedict Cumberbatch, who played Turing"/>
          <p:cNvPicPr>
            <a:picLocks noChangeAspect="1"/>
          </p:cNvPicPr>
          <p:nvPr/>
        </p:nvPicPr>
        <p:blipFill>
          <a:blip r:embed="rId3"/>
          <a:stretch>
            <a:fillRect/>
          </a:stretch>
        </p:blipFill>
        <p:spPr>
          <a:xfrm>
            <a:off x="6537960" y="1463040"/>
            <a:ext cx="987552" cy="1310831"/>
          </a:xfrm>
          <a:prstGeom prst="roundRect">
            <a:avLst>
              <a:gd name="adj" fmla="val 7407"/>
            </a:avLst>
          </a:prstGeom>
        </p:spPr>
      </p:pic>
      <p:sp>
        <p:nvSpPr>
          <p:cNvPr id="26" name="game_card_26"/>
          <p:cNvSpPr/>
          <p:nvPr/>
        </p:nvSpPr>
        <p:spPr>
          <a:xfrm>
            <a:off x="548640" y="3429000"/>
            <a:ext cx="6812280" cy="1463040"/>
          </a:xfrm>
          <a:prstGeom prst="roundRect">
            <a:avLst>
              <a:gd name="adj" fmla="val 6874"/>
            </a:avLst>
          </a:prstGeom>
          <a:solidFill>
            <a:srgbClr val="E8F2ED"/>
          </a:solidFill>
          <a:ln>
            <a:noFill/>
          </a:ln>
        </p:spPr>
        <p:txBody>
          <a:bodyPr wrap="square" lIns="0" tIns="0" rIns="0" bIns="0" rtlCol="0" anchor="t">
            <a:noAutofit/>
          </a:bodyPr>
          <a:lstStyle/>
          <a:p>
            <a:endParaRPr lang="en-US" dirty="0"/>
          </a:p>
        </p:txBody>
      </p:sp>
      <p:sp>
        <p:nvSpPr>
          <p:cNvPr id="27" name="label_27"/>
          <p:cNvSpPr txBox="1"/>
          <p:nvPr/>
        </p:nvSpPr>
        <p:spPr>
          <a:xfrm>
            <a:off x="777240" y="3584448"/>
            <a:ext cx="365760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THE IMITATION GAME</a:t>
            </a:r>
            <a:endParaRPr lang="en-US" sz="1200" dirty="0"/>
          </a:p>
        </p:txBody>
      </p:sp>
      <p:sp>
        <p:nvSpPr>
          <p:cNvPr id="28" name="txt_28"/>
          <p:cNvSpPr txBox="1"/>
          <p:nvPr/>
        </p:nvSpPr>
        <p:spPr>
          <a:xfrm>
            <a:off x="777240" y="3858768"/>
            <a:ext cx="4572000" cy="960120"/>
          </a:xfrm>
          <a:prstGeom prst="rect">
            <a:avLst/>
          </a:prstGeom>
          <a:noFill/>
          <a:ln>
            <a:noFill/>
          </a:ln>
        </p:spPr>
        <p:txBody>
          <a:bodyPr wrap="square" lIns="0" tIns="0" rIns="0" bIns="0" rtlCol="0" anchor="t">
            <a:noAutofit/>
          </a:bodyPr>
          <a:lstStyle/>
          <a:p>
            <a:pPr marL="0" indent="0" algn="l">
              <a:buNone/>
            </a:pPr>
            <a:r>
              <a:rPr lang="en-US" sz="1300" dirty="0">
                <a:solidFill>
                  <a:srgbClr val="13221D"/>
                </a:solidFill>
                <a:latin typeface="Inter" pitchFamily="34" charset="0"/>
                <a:ea typeface="Inter" pitchFamily="34" charset="-122"/>
                <a:cs typeface="Inter" pitchFamily="34" charset="-120"/>
              </a:rPr>
              <a:t>“… a man (A), a woman (B) and an interrogator (C) … The object of the game for the interrogator is to determine which of the other two is the man and which is the woman.”</a:t>
            </a:r>
            <a:endParaRPr lang="en-US" sz="1300" dirty="0"/>
          </a:p>
        </p:txBody>
      </p:sp>
      <p:pic>
        <p:nvPicPr>
          <p:cNvPr id="29" name="imitation_game_29" descr="Diagram of the imitation game"/>
          <p:cNvPicPr>
            <a:picLocks noChangeAspect="1"/>
          </p:cNvPicPr>
          <p:nvPr/>
        </p:nvPicPr>
        <p:blipFill>
          <a:blip r:embed="rId4"/>
          <a:stretch>
            <a:fillRect/>
          </a:stretch>
        </p:blipFill>
        <p:spPr>
          <a:xfrm>
            <a:off x="5559062" y="3547872"/>
            <a:ext cx="1618978" cy="1234440"/>
          </a:xfrm>
          <a:prstGeom prst="rect">
            <a:avLst/>
          </a:prstGeom>
        </p:spPr>
      </p:pic>
      <p:sp>
        <p:nvSpPr>
          <p:cNvPr id="30" name="today_card_30"/>
          <p:cNvSpPr/>
          <p:nvPr/>
        </p:nvSpPr>
        <p:spPr>
          <a:xfrm>
            <a:off x="7635240" y="1417320"/>
            <a:ext cx="4005072" cy="3474720"/>
          </a:xfrm>
          <a:prstGeom prst="roundRect">
            <a:avLst>
              <a:gd name="adj" fmla="val 2894"/>
            </a:avLst>
          </a:prstGeom>
          <a:solidFill>
            <a:srgbClr val="FFFFFF"/>
          </a:solidFill>
          <a:ln w="12700">
            <a:solidFill>
              <a:srgbClr val="D9E1DD"/>
            </a:solidFill>
          </a:ln>
        </p:spPr>
        <p:txBody>
          <a:bodyPr wrap="square" lIns="0" tIns="0" rIns="0" bIns="0" rtlCol="0" anchor="t">
            <a:noAutofit/>
          </a:bodyPr>
          <a:lstStyle/>
          <a:p>
            <a:endParaRPr lang="en-US" dirty="0"/>
          </a:p>
        </p:txBody>
      </p:sp>
      <p:pic>
        <p:nvPicPr>
          <p:cNvPr id="31" name="chatgpt_31" descr="ChatGPT logo"/>
          <p:cNvPicPr>
            <a:picLocks noChangeAspect="1"/>
          </p:cNvPicPr>
          <p:nvPr/>
        </p:nvPicPr>
        <p:blipFill>
          <a:blip r:embed="rId5"/>
          <a:stretch>
            <a:fillRect/>
          </a:stretch>
        </p:blipFill>
        <p:spPr>
          <a:xfrm>
            <a:off x="7863840" y="1600200"/>
            <a:ext cx="457200" cy="457200"/>
          </a:xfrm>
          <a:prstGeom prst="roundRect">
            <a:avLst>
              <a:gd name="adj" fmla="val 20000"/>
            </a:avLst>
          </a:prstGeom>
        </p:spPr>
      </p:pic>
      <p:sp>
        <p:nvSpPr>
          <p:cNvPr id="32" name="label_32"/>
          <p:cNvSpPr txBox="1"/>
          <p:nvPr/>
        </p:nvSpPr>
        <p:spPr>
          <a:xfrm>
            <a:off x="8458200" y="1691640"/>
            <a:ext cx="274320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TODAY</a:t>
            </a:r>
            <a:endParaRPr lang="en-US" sz="1200" dirty="0"/>
          </a:p>
        </p:txBody>
      </p:sp>
      <p:pic>
        <p:nvPicPr>
          <p:cNvPr id="33" name="headline_33" descr="Headline: Study finds ChatGPT’s latest bot behaves like humans, only better"/>
          <p:cNvPicPr>
            <a:picLocks noChangeAspect="1"/>
          </p:cNvPicPr>
          <p:nvPr/>
        </p:nvPicPr>
        <p:blipFill>
          <a:blip r:embed="rId6"/>
          <a:stretch>
            <a:fillRect/>
          </a:stretch>
        </p:blipFill>
        <p:spPr>
          <a:xfrm>
            <a:off x="7863840" y="2212848"/>
            <a:ext cx="3547872" cy="1569825"/>
          </a:xfrm>
          <a:prstGeom prst="rect">
            <a:avLst/>
          </a:prstGeom>
        </p:spPr>
      </p:pic>
      <p:pic>
        <p:nvPicPr>
          <p:cNvPr id="34" name="qr_34" descr="QR code for the study"/>
          <p:cNvPicPr>
            <a:picLocks noChangeAspect="1"/>
          </p:cNvPicPr>
          <p:nvPr/>
        </p:nvPicPr>
        <p:blipFill>
          <a:blip r:embed="rId7"/>
          <a:stretch>
            <a:fillRect/>
          </a:stretch>
        </p:blipFill>
        <p:spPr>
          <a:xfrm>
            <a:off x="10543032" y="3794760"/>
            <a:ext cx="868680" cy="868680"/>
          </a:xfrm>
          <a:prstGeom prst="rect">
            <a:avLst/>
          </a:prstGeom>
        </p:spPr>
      </p:pic>
      <p:sp>
        <p:nvSpPr>
          <p:cNvPr id="35" name="txt_35"/>
          <p:cNvSpPr txBox="1"/>
          <p:nvPr/>
        </p:nvSpPr>
        <p:spPr>
          <a:xfrm>
            <a:off x="7863840" y="4069080"/>
            <a:ext cx="2377440" cy="594360"/>
          </a:xfrm>
          <a:prstGeom prst="rect">
            <a:avLst/>
          </a:prstGeom>
          <a:noFill/>
          <a:ln>
            <a:noFill/>
          </a:ln>
        </p:spPr>
        <p:txBody>
          <a:bodyPr wrap="square" lIns="0" tIns="0" rIns="0" bIns="0" rtlCol="0" anchor="ctr">
            <a:noAutofit/>
          </a:bodyPr>
          <a:lstStyle/>
          <a:p>
            <a:pPr marL="0" indent="0" algn="l">
              <a:buNone/>
            </a:pPr>
            <a:r>
              <a:rPr lang="en-US" sz="1200" dirty="0">
                <a:solidFill>
                  <a:srgbClr val="5E6E68"/>
                </a:solidFill>
                <a:latin typeface="Inter" pitchFamily="34" charset="0"/>
                <a:ea typeface="Inter" pitchFamily="34" charset="-122"/>
                <a:cs typeface="Inter" pitchFamily="34" charset="-120"/>
              </a:rPr>
              <a:t>Passes a rigorous Turing test. Scan for the study.</a:t>
            </a:r>
            <a:endParaRPr lang="en-US" sz="1200" dirty="0"/>
          </a:p>
        </p:txBody>
      </p:sp>
      <p:sp>
        <p:nvSpPr>
          <p:cNvPr id="36" name="tessler_36"/>
          <p:cNvSpPr/>
          <p:nvPr/>
        </p:nvSpPr>
        <p:spPr>
          <a:xfrm>
            <a:off x="548640" y="5074920"/>
            <a:ext cx="11091672" cy="868680"/>
          </a:xfrm>
          <a:prstGeom prst="roundRect">
            <a:avLst>
              <a:gd name="adj" fmla="val 11578"/>
            </a:avLst>
          </a:prstGeom>
          <a:solidFill>
            <a:srgbClr val="0E3B2E"/>
          </a:solidFill>
          <a:ln>
            <a:noFill/>
          </a:ln>
        </p:spPr>
        <p:txBody>
          <a:bodyPr wrap="square" lIns="274320" tIns="0" rIns="274320" bIns="0" rtlCol="0" anchor="ctr">
            <a:noAutofit/>
          </a:bodyPr>
          <a:lstStyle/>
          <a:p>
            <a:pPr marL="0" indent="0" algn="l">
              <a:spcAft>
                <a:spcPts val="200"/>
              </a:spcAft>
              <a:buNone/>
            </a:pPr>
            <a:r>
              <a:rPr lang="en-US" sz="1800" b="1" dirty="0">
                <a:solidFill>
                  <a:srgbClr val="FFFFFF"/>
                </a:solidFill>
                <a:latin typeface="Inter" pitchFamily="34" charset="0"/>
                <a:ea typeface="Inter" pitchFamily="34" charset="-122"/>
                <a:cs typeface="Inter" pitchFamily="34" charset="-120"/>
              </a:rPr>
              <a:t>Tessler’s Theorem: </a:t>
            </a:r>
            <a:r>
              <a:rPr lang="en-US" sz="1800" i="1" dirty="0">
                <a:solidFill>
                  <a:srgbClr val="FFFFFF"/>
                </a:solidFill>
                <a:latin typeface="Inter" pitchFamily="34" charset="0"/>
                <a:ea typeface="Inter" pitchFamily="34" charset="-122"/>
                <a:cs typeface="Inter" pitchFamily="34" charset="-120"/>
              </a:rPr>
              <a:t>“Intelligence is what machines haven’t done yet.”</a:t>
            </a:r>
            <a:endParaRPr lang="en-US" sz="1800" dirty="0"/>
          </a:p>
          <a:p>
            <a:pPr marL="0" indent="0" algn="l">
              <a:buNone/>
            </a:pPr>
            <a:r>
              <a:rPr lang="en-US" sz="1400" dirty="0">
                <a:solidFill>
                  <a:srgbClr val="F2B33D"/>
                </a:solidFill>
                <a:latin typeface="Inter" pitchFamily="34" charset="0"/>
                <a:ea typeface="Inter" pitchFamily="34" charset="-122"/>
                <a:cs typeface="Inter" pitchFamily="34" charset="-120"/>
              </a:rPr>
              <a:t>I.e., “If machines can do it, it isn’t intelligence.”</a:t>
            </a:r>
            <a:endParaRPr lang="en-US" sz="14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4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400"/>
                                        <p:tgtEl>
                                          <p:spTgt spid="2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400"/>
                                        <p:tgtEl>
                                          <p:spTgt spid="2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400"/>
                                        <p:tgtEl>
                                          <p:spTgt spid="28"/>
                                        </p:tgtEl>
                                      </p:cBhvr>
                                    </p:animEffect>
                                  </p:childTnLst>
                                </p:cTn>
                              </p:par>
                              <p:par>
                                <p:cTn id="30" presetID="10"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4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400"/>
                                        <p:tgtEl>
                                          <p:spTgt spid="30"/>
                                        </p:tgtEl>
                                      </p:cBhvr>
                                    </p:animEffect>
                                  </p:childTnLst>
                                </p:cTn>
                              </p:par>
                              <p:par>
                                <p:cTn id="38" presetID="10" presetClass="entr" presetSubtype="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400"/>
                                        <p:tgtEl>
                                          <p:spTgt spid="3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400"/>
                                        <p:tgtEl>
                                          <p:spTgt spid="32"/>
                                        </p:tgtEl>
                                      </p:cBhvr>
                                    </p:animEffect>
                                  </p:childTnLst>
                                </p:cTn>
                              </p:par>
                              <p:par>
                                <p:cTn id="44" presetID="10" presetClass="entr" presetSubtype="0"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400"/>
                                        <p:tgtEl>
                                          <p:spTgt spid="33"/>
                                        </p:tgtEl>
                                      </p:cBhvr>
                                    </p:animEffect>
                                  </p:childTnLst>
                                </p:cTn>
                              </p:par>
                              <p:par>
                                <p:cTn id="47" presetID="10"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400"/>
                                        <p:tgtEl>
                                          <p:spTgt spid="3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4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6" grpId="0" animBg="1"/>
      <p:bldP spid="27" grpId="0" animBg="1"/>
      <p:bldP spid="28" grpId="0" animBg="1"/>
      <p:bldP spid="30" grpId="0" animBg="1"/>
      <p:bldP spid="32" grpId="0" animBg="1"/>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AI for AI researchers</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pic>
        <p:nvPicPr>
          <p:cNvPr id="22" name="aima_covers_22" descr="Editions of Artificial Intelligence: A Modern Approach"/>
          <p:cNvPicPr>
            <a:picLocks noChangeAspect="1"/>
          </p:cNvPicPr>
          <p:nvPr/>
        </p:nvPicPr>
        <p:blipFill>
          <a:blip r:embed="rId2"/>
          <a:stretch>
            <a:fillRect/>
          </a:stretch>
        </p:blipFill>
        <p:spPr>
          <a:xfrm>
            <a:off x="548640" y="1371600"/>
            <a:ext cx="6949440" cy="1324381"/>
          </a:xfrm>
          <a:prstGeom prst="rect">
            <a:avLst/>
          </a:prstGeom>
        </p:spPr>
      </p:pic>
      <p:sp>
        <p:nvSpPr>
          <p:cNvPr id="23" name="txt_23"/>
          <p:cNvSpPr txBox="1"/>
          <p:nvPr/>
        </p:nvSpPr>
        <p:spPr>
          <a:xfrm>
            <a:off x="548640" y="2878861"/>
            <a:ext cx="6949440" cy="777240"/>
          </a:xfrm>
          <a:prstGeom prst="rect">
            <a:avLst/>
          </a:prstGeom>
          <a:noFill/>
          <a:ln>
            <a:noFill/>
          </a:ln>
        </p:spPr>
        <p:txBody>
          <a:bodyPr wrap="square" lIns="0" tIns="0" rIns="0" bIns="0" rtlCol="0" anchor="t">
            <a:noAutofit/>
          </a:bodyPr>
          <a:lstStyle/>
          <a:p>
            <a:pPr marL="0" indent="0" algn="l">
              <a:buNone/>
            </a:pPr>
            <a:r>
              <a:rPr lang="en-US" sz="1600" b="1" i="1" dirty="0">
                <a:solidFill>
                  <a:srgbClr val="13221D"/>
                </a:solidFill>
                <a:latin typeface="Inter" pitchFamily="34" charset="0"/>
                <a:ea typeface="Inter" pitchFamily="34" charset="-122"/>
                <a:cs typeface="Inter" pitchFamily="34" charset="-120"/>
              </a:rPr>
              <a:t>“‘Artificial intelligence’ is when a machine mimics ‘cognitive functions’ that humans associate with other human minds such as ‘learning’ and ‘problem solving.’”</a:t>
            </a:r>
            <a:endParaRPr lang="en-US" sz="1600" dirty="0"/>
          </a:p>
        </p:txBody>
      </p:sp>
      <p:sp>
        <p:nvSpPr>
          <p:cNvPr id="24" name="label_24"/>
          <p:cNvSpPr txBox="1"/>
          <p:nvPr/>
        </p:nvSpPr>
        <p:spPr>
          <a:xfrm>
            <a:off x="548640" y="3793261"/>
            <a:ext cx="365760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AGENT-BASED APPROACH</a:t>
            </a:r>
            <a:endParaRPr lang="en-US" sz="1200" dirty="0"/>
          </a:p>
        </p:txBody>
      </p:sp>
      <p:sp>
        <p:nvSpPr>
          <p:cNvPr id="25" name="txt_25"/>
          <p:cNvSpPr txBox="1"/>
          <p:nvPr/>
        </p:nvSpPr>
        <p:spPr>
          <a:xfrm>
            <a:off x="548640" y="4067581"/>
            <a:ext cx="6949440" cy="548640"/>
          </a:xfrm>
          <a:prstGeom prst="rect">
            <a:avLst/>
          </a:prstGeom>
          <a:noFill/>
          <a:ln>
            <a:noFill/>
          </a:ln>
        </p:spPr>
        <p:txBody>
          <a:bodyPr wrap="square" lIns="0" tIns="0" rIns="0" bIns="0" rtlCol="0" anchor="t">
            <a:noAutofit/>
          </a:bodyPr>
          <a:lstStyle/>
          <a:p>
            <a:pPr marL="0" indent="0" algn="l">
              <a:buNone/>
            </a:pPr>
            <a:r>
              <a:rPr lang="en-US" sz="1400" i="1" dirty="0">
                <a:solidFill>
                  <a:srgbClr val="5E6E68"/>
                </a:solidFill>
                <a:latin typeface="Inter" pitchFamily="34" charset="0"/>
                <a:ea typeface="Inter" pitchFamily="34" charset="-122"/>
                <a:cs typeface="Inter" pitchFamily="34" charset="-120"/>
              </a:rPr>
              <a:t>“… rational agents that act so as to achieve the best outcome, or, when there is uncertainty, the best expected outcome.”</a:t>
            </a:r>
            <a:endParaRPr lang="en-US" sz="1400" dirty="0"/>
          </a:p>
        </p:txBody>
      </p:sp>
      <p:sp>
        <p:nvSpPr>
          <p:cNvPr id="26" name="label_26"/>
          <p:cNvSpPr txBox="1"/>
          <p:nvPr/>
        </p:nvSpPr>
        <p:spPr>
          <a:xfrm>
            <a:off x="548640" y="4753381"/>
            <a:ext cx="3657600"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TRADITIONAL GOALS</a:t>
            </a:r>
            <a:endParaRPr lang="en-US" sz="1200" dirty="0"/>
          </a:p>
        </p:txBody>
      </p:sp>
      <p:sp>
        <p:nvSpPr>
          <p:cNvPr id="27" name="goal_27"/>
          <p:cNvSpPr/>
          <p:nvPr/>
        </p:nvSpPr>
        <p:spPr>
          <a:xfrm>
            <a:off x="548640" y="5055133"/>
            <a:ext cx="2225040" cy="777240"/>
          </a:xfrm>
          <a:prstGeom prst="roundRect">
            <a:avLst>
              <a:gd name="adj" fmla="val 12941"/>
            </a:avLst>
          </a:prstGeom>
          <a:solidFill>
            <a:srgbClr val="E8F2ED"/>
          </a:solidFill>
          <a:ln>
            <a:noFill/>
          </a:ln>
        </p:spPr>
        <p:txBody>
          <a:bodyPr wrap="square" lIns="137160" tIns="0" rIns="137160" bIns="0" rtlCol="0" anchor="ctr">
            <a:noAutofit/>
          </a:bodyPr>
          <a:lstStyle/>
          <a:p>
            <a:pPr marL="0" indent="0" algn="l">
              <a:buNone/>
            </a:pPr>
            <a:r>
              <a:rPr lang="en-US" sz="1300" b="1" dirty="0">
                <a:solidFill>
                  <a:srgbClr val="1E6B4F"/>
                </a:solidFill>
                <a:latin typeface="Inter" pitchFamily="34" charset="0"/>
                <a:ea typeface="Inter" pitchFamily="34" charset="-122"/>
                <a:cs typeface="Inter" pitchFamily="34" charset="-120"/>
              </a:rPr>
              <a:t>Reasoning, planning, and knowledge representation</a:t>
            </a:r>
            <a:endParaRPr lang="en-US" sz="1300" dirty="0"/>
          </a:p>
        </p:txBody>
      </p:sp>
      <p:sp>
        <p:nvSpPr>
          <p:cNvPr id="28" name="goal_28"/>
          <p:cNvSpPr/>
          <p:nvPr/>
        </p:nvSpPr>
        <p:spPr>
          <a:xfrm>
            <a:off x="2910840" y="5055133"/>
            <a:ext cx="2225040" cy="777240"/>
          </a:xfrm>
          <a:prstGeom prst="roundRect">
            <a:avLst>
              <a:gd name="adj" fmla="val 12941"/>
            </a:avLst>
          </a:prstGeom>
          <a:solidFill>
            <a:srgbClr val="E8F2ED"/>
          </a:solidFill>
          <a:ln>
            <a:noFill/>
          </a:ln>
        </p:spPr>
        <p:txBody>
          <a:bodyPr wrap="square" lIns="137160" tIns="0" rIns="137160" bIns="0" rtlCol="0" anchor="ctr">
            <a:noAutofit/>
          </a:bodyPr>
          <a:lstStyle/>
          <a:p>
            <a:pPr marL="0" indent="0" algn="l">
              <a:buNone/>
            </a:pPr>
            <a:r>
              <a:rPr lang="en-US" sz="1300" b="1" dirty="0">
                <a:solidFill>
                  <a:srgbClr val="1E6B4F"/>
                </a:solidFill>
                <a:latin typeface="Inter" pitchFamily="34" charset="0"/>
                <a:ea typeface="Inter" pitchFamily="34" charset="-122"/>
                <a:cs typeface="Inter" pitchFamily="34" charset="-120"/>
              </a:rPr>
              <a:t>Machine learning and natural language processing</a:t>
            </a:r>
            <a:endParaRPr lang="en-US" sz="1300" dirty="0"/>
          </a:p>
        </p:txBody>
      </p:sp>
      <p:sp>
        <p:nvSpPr>
          <p:cNvPr id="29" name="goal_29"/>
          <p:cNvSpPr/>
          <p:nvPr/>
        </p:nvSpPr>
        <p:spPr>
          <a:xfrm>
            <a:off x="5273040" y="5055133"/>
            <a:ext cx="2225040" cy="777240"/>
          </a:xfrm>
          <a:prstGeom prst="roundRect">
            <a:avLst>
              <a:gd name="adj" fmla="val 12941"/>
            </a:avLst>
          </a:prstGeom>
          <a:solidFill>
            <a:srgbClr val="E8F2ED"/>
          </a:solidFill>
          <a:ln>
            <a:noFill/>
          </a:ln>
        </p:spPr>
        <p:txBody>
          <a:bodyPr wrap="square" lIns="137160" tIns="0" rIns="137160" bIns="0" rtlCol="0" anchor="ctr">
            <a:noAutofit/>
          </a:bodyPr>
          <a:lstStyle/>
          <a:p>
            <a:pPr marL="0" indent="0" algn="l">
              <a:buNone/>
            </a:pPr>
            <a:r>
              <a:rPr lang="en-US" sz="1300" b="1" dirty="0">
                <a:solidFill>
                  <a:srgbClr val="1E6B4F"/>
                </a:solidFill>
                <a:latin typeface="Inter" pitchFamily="34" charset="0"/>
                <a:ea typeface="Inter" pitchFamily="34" charset="-122"/>
                <a:cs typeface="Inter" pitchFamily="34" charset="-120"/>
              </a:rPr>
              <a:t>Perception (vision) and embodiment (robotics)</a:t>
            </a:r>
            <a:endParaRPr lang="en-US" sz="1300" dirty="0"/>
          </a:p>
        </p:txBody>
      </p:sp>
      <p:sp>
        <p:nvSpPr>
          <p:cNvPr id="30" name="agent_30"/>
          <p:cNvSpPr/>
          <p:nvPr/>
        </p:nvSpPr>
        <p:spPr>
          <a:xfrm>
            <a:off x="7863840" y="1417320"/>
            <a:ext cx="2057400" cy="4526280"/>
          </a:xfrm>
          <a:prstGeom prst="roundRect">
            <a:avLst>
              <a:gd name="adj" fmla="val 4888"/>
            </a:avLst>
          </a:prstGeom>
          <a:solidFill>
            <a:srgbClr val="1E6B4F"/>
          </a:solidFill>
          <a:ln>
            <a:noFill/>
          </a:ln>
        </p:spPr>
        <p:txBody>
          <a:bodyPr wrap="square" lIns="0" tIns="0" rIns="0" bIns="0" rtlCol="0" anchor="t">
            <a:noAutofit/>
          </a:bodyPr>
          <a:lstStyle/>
          <a:p>
            <a:endParaRPr lang="en-US" dirty="0"/>
          </a:p>
        </p:txBody>
      </p:sp>
      <p:sp>
        <p:nvSpPr>
          <p:cNvPr id="31" name="txt_31"/>
          <p:cNvSpPr txBox="1"/>
          <p:nvPr/>
        </p:nvSpPr>
        <p:spPr>
          <a:xfrm>
            <a:off x="7863840" y="1600200"/>
            <a:ext cx="2057400" cy="365760"/>
          </a:xfrm>
          <a:prstGeom prst="rect">
            <a:avLst/>
          </a:prstGeom>
          <a:noFill/>
          <a:ln>
            <a:noFill/>
          </a:ln>
        </p:spPr>
        <p:txBody>
          <a:bodyPr wrap="square" lIns="0" tIns="0" rIns="0" bIns="0" rtlCol="0" anchor="t">
            <a:noAutofit/>
          </a:bodyPr>
          <a:lstStyle/>
          <a:p>
            <a:pPr marL="0" indent="0" algn="ctr">
              <a:buNone/>
            </a:pPr>
            <a:r>
              <a:rPr lang="en-US" sz="1800" b="1" dirty="0">
                <a:solidFill>
                  <a:srgbClr val="FFFFFF"/>
                </a:solidFill>
                <a:latin typeface="Inter" pitchFamily="34" charset="0"/>
                <a:ea typeface="Inter" pitchFamily="34" charset="-122"/>
                <a:cs typeface="Inter" pitchFamily="34" charset="-120"/>
              </a:rPr>
              <a:t>Agent</a:t>
            </a:r>
            <a:endParaRPr lang="en-US" sz="1800" dirty="0"/>
          </a:p>
        </p:txBody>
      </p:sp>
      <p:sp>
        <p:nvSpPr>
          <p:cNvPr id="32" name="sensors_32"/>
          <p:cNvSpPr/>
          <p:nvPr/>
        </p:nvSpPr>
        <p:spPr>
          <a:xfrm>
            <a:off x="8138160" y="2240280"/>
            <a:ext cx="1508760" cy="411480"/>
          </a:xfrm>
          <a:prstGeom prst="roundRect">
            <a:avLst>
              <a:gd name="adj" fmla="val 50000"/>
            </a:avLst>
          </a:prstGeom>
          <a:solidFill>
            <a:srgbClr val="FFFFFF"/>
          </a:solidFill>
          <a:ln>
            <a:noFill/>
          </a:ln>
        </p:spPr>
        <p:txBody>
          <a:bodyPr wrap="square" lIns="0" tIns="0" rIns="0" bIns="0" rtlCol="0" anchor="ctr">
            <a:noAutofit/>
          </a:bodyPr>
          <a:lstStyle/>
          <a:p>
            <a:pPr marL="0" indent="0" algn="ctr">
              <a:buNone/>
            </a:pPr>
            <a:r>
              <a:rPr lang="en-US" sz="1300" b="1" dirty="0">
                <a:solidFill>
                  <a:srgbClr val="1E6B4F"/>
                </a:solidFill>
                <a:latin typeface="Inter" pitchFamily="34" charset="0"/>
                <a:ea typeface="Inter" pitchFamily="34" charset="-122"/>
                <a:cs typeface="Inter" pitchFamily="34" charset="-120"/>
              </a:rPr>
              <a:t>Sensors</a:t>
            </a:r>
            <a:endParaRPr lang="en-US" sz="1300" dirty="0"/>
          </a:p>
        </p:txBody>
      </p:sp>
      <p:pic>
        <p:nvPicPr>
          <p:cNvPr id="33" name="robot_33" descr="Robot icon"/>
          <p:cNvPicPr>
            <a:picLocks noChangeAspect="1"/>
          </p:cNvPicPr>
          <p:nvPr/>
        </p:nvPicPr>
        <p:blipFill>
          <a:blip r:embed="rId3"/>
          <a:stretch>
            <a:fillRect/>
          </a:stretch>
        </p:blipFill>
        <p:spPr>
          <a:xfrm>
            <a:off x="8430768" y="3108960"/>
            <a:ext cx="914400" cy="914400"/>
          </a:xfrm>
          <a:prstGeom prst="rect">
            <a:avLst/>
          </a:prstGeom>
        </p:spPr>
      </p:pic>
      <p:sp>
        <p:nvSpPr>
          <p:cNvPr id="34" name="actuators_34"/>
          <p:cNvSpPr/>
          <p:nvPr/>
        </p:nvSpPr>
        <p:spPr>
          <a:xfrm>
            <a:off x="8138160" y="4754880"/>
            <a:ext cx="1508760" cy="411480"/>
          </a:xfrm>
          <a:prstGeom prst="roundRect">
            <a:avLst>
              <a:gd name="adj" fmla="val 50000"/>
            </a:avLst>
          </a:prstGeom>
          <a:solidFill>
            <a:srgbClr val="E8613A"/>
          </a:solidFill>
          <a:ln>
            <a:noFill/>
          </a:ln>
        </p:spPr>
        <p:txBody>
          <a:bodyPr wrap="square" lIns="0" tIns="0" rIns="0" bIns="0" rtlCol="0" anchor="ctr">
            <a:noAutofit/>
          </a:bodyPr>
          <a:lstStyle/>
          <a:p>
            <a:pPr marL="0" indent="0" algn="ctr">
              <a:buNone/>
            </a:pPr>
            <a:r>
              <a:rPr lang="en-US" sz="1300" b="1" dirty="0">
                <a:solidFill>
                  <a:srgbClr val="FFFFFF"/>
                </a:solidFill>
                <a:latin typeface="Inter" pitchFamily="34" charset="0"/>
                <a:ea typeface="Inter" pitchFamily="34" charset="-122"/>
                <a:cs typeface="Inter" pitchFamily="34" charset="-120"/>
              </a:rPr>
              <a:t>Actuators</a:t>
            </a:r>
            <a:endParaRPr lang="en-US" sz="1300" dirty="0"/>
          </a:p>
        </p:txBody>
      </p:sp>
      <p:sp>
        <p:nvSpPr>
          <p:cNvPr id="35" name="environment_35"/>
          <p:cNvSpPr/>
          <p:nvPr/>
        </p:nvSpPr>
        <p:spPr>
          <a:xfrm>
            <a:off x="10652760" y="1417320"/>
            <a:ext cx="987552" cy="4526280"/>
          </a:xfrm>
          <a:prstGeom prst="roundRect">
            <a:avLst>
              <a:gd name="adj" fmla="val 10185"/>
            </a:avLst>
          </a:prstGeom>
          <a:solidFill>
            <a:srgbClr val="E8F2ED"/>
          </a:solidFill>
          <a:ln w="12700">
            <a:solidFill>
              <a:srgbClr val="D9E1DD"/>
            </a:solidFill>
          </a:ln>
        </p:spPr>
        <p:txBody>
          <a:bodyPr vert="vert270" wrap="square" lIns="0" tIns="0" rIns="0" bIns="0" rtlCol="0" anchor="ctr">
            <a:noAutofit/>
          </a:bodyPr>
          <a:lstStyle/>
          <a:p>
            <a:pPr marL="0" indent="0" algn="ctr">
              <a:buNone/>
            </a:pPr>
            <a:r>
              <a:rPr lang="en-US" sz="1800" b="1" dirty="0">
                <a:solidFill>
                  <a:srgbClr val="1E6B4F"/>
                </a:solidFill>
                <a:latin typeface="Inter" pitchFamily="34" charset="0"/>
                <a:ea typeface="Inter" pitchFamily="34" charset="-122"/>
                <a:cs typeface="Inter" pitchFamily="34" charset="-120"/>
              </a:rPr>
              <a:t>Environment</a:t>
            </a:r>
            <a:endParaRPr lang="en-US" sz="1800" dirty="0"/>
          </a:p>
        </p:txBody>
      </p:sp>
      <p:sp>
        <p:nvSpPr>
          <p:cNvPr id="36" name="txt_36"/>
          <p:cNvSpPr txBox="1"/>
          <p:nvPr/>
        </p:nvSpPr>
        <p:spPr>
          <a:xfrm>
            <a:off x="9921240" y="2057400"/>
            <a:ext cx="731520" cy="274320"/>
          </a:xfrm>
          <a:prstGeom prst="rect">
            <a:avLst/>
          </a:prstGeom>
          <a:noFill/>
          <a:ln>
            <a:noFill/>
          </a:ln>
        </p:spPr>
        <p:txBody>
          <a:bodyPr wrap="square" lIns="0" tIns="0" rIns="0" bIns="0" rtlCol="0" anchor="t">
            <a:noAutofit/>
          </a:bodyPr>
          <a:lstStyle/>
          <a:p>
            <a:pPr marL="0" indent="0" algn="ctr">
              <a:buNone/>
            </a:pPr>
            <a:r>
              <a:rPr lang="en-US" sz="1100" dirty="0">
                <a:solidFill>
                  <a:srgbClr val="5E6E68"/>
                </a:solidFill>
                <a:latin typeface="Inter" pitchFamily="34" charset="0"/>
                <a:ea typeface="Inter" pitchFamily="34" charset="-122"/>
                <a:cs typeface="Inter" pitchFamily="34" charset="-120"/>
              </a:rPr>
              <a:t>percepts</a:t>
            </a:r>
            <a:endParaRPr lang="en-US" sz="1100" dirty="0"/>
          </a:p>
        </p:txBody>
      </p:sp>
      <p:cxnSp>
        <p:nvCxnSpPr>
          <p:cNvPr id="37" name="arrow_37"/>
          <p:cNvCxnSpPr/>
          <p:nvPr/>
        </p:nvCxnSpPr>
        <p:spPr>
          <a:xfrm flipH="1">
            <a:off x="9692640" y="2446020"/>
            <a:ext cx="905256" cy="0"/>
          </a:xfrm>
          <a:prstGeom prst="straightConnector1">
            <a:avLst/>
          </a:prstGeom>
          <a:ln w="28575">
            <a:solidFill>
              <a:srgbClr val="5E6E68"/>
            </a:solidFill>
            <a:tailEnd type="triangle" w="med" len="med"/>
          </a:ln>
        </p:spPr>
      </p:cxnSp>
      <p:sp>
        <p:nvSpPr>
          <p:cNvPr id="38" name="txt_38"/>
          <p:cNvSpPr txBox="1"/>
          <p:nvPr/>
        </p:nvSpPr>
        <p:spPr>
          <a:xfrm>
            <a:off x="9921240" y="4572000"/>
            <a:ext cx="731520" cy="274320"/>
          </a:xfrm>
          <a:prstGeom prst="rect">
            <a:avLst/>
          </a:prstGeom>
          <a:noFill/>
          <a:ln>
            <a:noFill/>
          </a:ln>
        </p:spPr>
        <p:txBody>
          <a:bodyPr wrap="square" lIns="0" tIns="0" rIns="0" bIns="0" rtlCol="0" anchor="t">
            <a:noAutofit/>
          </a:bodyPr>
          <a:lstStyle/>
          <a:p>
            <a:pPr marL="0" indent="0" algn="ctr">
              <a:buNone/>
            </a:pPr>
            <a:r>
              <a:rPr lang="en-US" sz="1100" dirty="0">
                <a:solidFill>
                  <a:srgbClr val="5E6E68"/>
                </a:solidFill>
                <a:latin typeface="Inter" pitchFamily="34" charset="0"/>
                <a:ea typeface="Inter" pitchFamily="34" charset="-122"/>
                <a:cs typeface="Inter" pitchFamily="34" charset="-120"/>
              </a:rPr>
              <a:t>actions</a:t>
            </a:r>
            <a:endParaRPr lang="en-US" sz="1100" dirty="0"/>
          </a:p>
        </p:txBody>
      </p:sp>
      <p:cxnSp>
        <p:nvCxnSpPr>
          <p:cNvPr id="39" name="arrow_39"/>
          <p:cNvCxnSpPr/>
          <p:nvPr/>
        </p:nvCxnSpPr>
        <p:spPr>
          <a:xfrm>
            <a:off x="9692640" y="4960620"/>
            <a:ext cx="905256" cy="0"/>
          </a:xfrm>
          <a:prstGeom prst="straightConnector1">
            <a:avLst/>
          </a:prstGeom>
          <a:ln w="28575">
            <a:solidFill>
              <a:srgbClr val="E8613A"/>
            </a:solidFill>
            <a:tailEnd type="triangle" w="med" len="med"/>
          </a:ln>
        </p:spPr>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4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4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4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4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4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4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Text-to-text systems</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step_card_22"/>
          <p:cNvSpPr/>
          <p:nvPr/>
        </p:nvSpPr>
        <p:spPr>
          <a:xfrm>
            <a:off x="548640" y="1417320"/>
            <a:ext cx="2546604" cy="4526280"/>
          </a:xfrm>
          <a:prstGeom prst="roundRect">
            <a:avLst>
              <a:gd name="adj" fmla="val 3949"/>
            </a:avLst>
          </a:prstGeom>
          <a:solidFill>
            <a:srgbClr val="E8F2ED"/>
          </a:solidFill>
          <a:ln>
            <a:noFill/>
          </a:ln>
        </p:spPr>
        <p:txBody>
          <a:bodyPr wrap="square" lIns="0" tIns="0" rIns="0" bIns="0" rtlCol="0" anchor="t">
            <a:noAutofit/>
          </a:bodyPr>
          <a:lstStyle/>
          <a:p>
            <a:endParaRPr lang="en-US" dirty="0"/>
          </a:p>
        </p:txBody>
      </p:sp>
      <p:pic>
        <p:nvPicPr>
          <p:cNvPr id="23" name="step_img_23" descr="The data"/>
          <p:cNvPicPr>
            <a:picLocks noChangeAspect="1"/>
          </p:cNvPicPr>
          <p:nvPr/>
        </p:nvPicPr>
        <p:blipFill>
          <a:blip r:embed="rId3"/>
          <a:srcRect t="733" b="733"/>
          <a:stretch>
            <a:fillRect/>
          </a:stretch>
        </p:blipFill>
        <p:spPr>
          <a:xfrm>
            <a:off x="731520" y="1600200"/>
            <a:ext cx="2180844" cy="2148840"/>
          </a:xfrm>
          <a:prstGeom prst="roundRect">
            <a:avLst>
              <a:gd name="adj" fmla="val 3404"/>
            </a:avLst>
          </a:prstGeom>
        </p:spPr>
      </p:pic>
      <p:sp>
        <p:nvSpPr>
          <p:cNvPr id="24" name="txt_24"/>
          <p:cNvSpPr txBox="1"/>
          <p:nvPr/>
        </p:nvSpPr>
        <p:spPr>
          <a:xfrm>
            <a:off x="777240" y="3977640"/>
            <a:ext cx="2089404" cy="320040"/>
          </a:xfrm>
          <a:prstGeom prst="rect">
            <a:avLst/>
          </a:prstGeom>
          <a:noFill/>
          <a:ln>
            <a:noFill/>
          </a:ln>
        </p:spPr>
        <p:txBody>
          <a:bodyPr wrap="square" lIns="0" tIns="0" rIns="0" bIns="0" rtlCol="0" anchor="t">
            <a:noAutofit/>
          </a:bodyPr>
          <a:lstStyle/>
          <a:p>
            <a:pPr marL="0" indent="0" algn="l">
              <a:buNone/>
            </a:pPr>
            <a:r>
              <a:rPr lang="en-US" sz="1400" b="1" dirty="0">
                <a:solidFill>
                  <a:srgbClr val="1E6B4F"/>
                </a:solidFill>
                <a:latin typeface="Inter" pitchFamily="34" charset="0"/>
                <a:ea typeface="Inter" pitchFamily="34" charset="-122"/>
                <a:cs typeface="Inter" pitchFamily="34" charset="-120"/>
              </a:rPr>
              <a:t>01</a:t>
            </a:r>
            <a:endParaRPr lang="en-US" sz="1400" dirty="0"/>
          </a:p>
        </p:txBody>
      </p:sp>
      <p:sp>
        <p:nvSpPr>
          <p:cNvPr id="25" name="txt_25"/>
          <p:cNvSpPr txBox="1"/>
          <p:nvPr/>
        </p:nvSpPr>
        <p:spPr>
          <a:xfrm>
            <a:off x="777240" y="4297680"/>
            <a:ext cx="2089404" cy="411480"/>
          </a:xfrm>
          <a:prstGeom prst="rect">
            <a:avLst/>
          </a:prstGeom>
          <a:noFill/>
          <a:ln>
            <a:noFill/>
          </a:ln>
        </p:spPr>
        <p:txBody>
          <a:bodyPr wrap="square" lIns="0" tIns="0" rIns="0" bIns="0" rtlCol="0" anchor="t">
            <a:noAutofit/>
          </a:bodyPr>
          <a:lstStyle/>
          <a:p>
            <a:pPr marL="0" indent="0" algn="l">
              <a:buNone/>
            </a:pPr>
            <a:r>
              <a:rPr lang="en-US" sz="2000" b="1" dirty="0">
                <a:solidFill>
                  <a:srgbClr val="13221D"/>
                </a:solidFill>
                <a:latin typeface="Inter" pitchFamily="34" charset="0"/>
                <a:ea typeface="Inter" pitchFamily="34" charset="-122"/>
                <a:cs typeface="Inter" pitchFamily="34" charset="-120"/>
              </a:rPr>
              <a:t>The data</a:t>
            </a:r>
            <a:endParaRPr lang="en-US" sz="2000" dirty="0"/>
          </a:p>
        </p:txBody>
      </p:sp>
      <p:sp>
        <p:nvSpPr>
          <p:cNvPr id="26" name="txt_26"/>
          <p:cNvSpPr txBox="1"/>
          <p:nvPr/>
        </p:nvSpPr>
        <p:spPr>
          <a:xfrm>
            <a:off x="777240" y="4754880"/>
            <a:ext cx="2089404" cy="914400"/>
          </a:xfrm>
          <a:prstGeom prst="rect">
            <a:avLst/>
          </a:prstGeom>
          <a:noFill/>
          <a:ln>
            <a:noFill/>
          </a:ln>
        </p:spPr>
        <p:txBody>
          <a:bodyPr wrap="square" lIns="0" tIns="0" rIns="0" bIns="0" rtlCol="0" anchor="t">
            <a:noAutofit/>
          </a:bodyPr>
          <a:lstStyle/>
          <a:p>
            <a:pPr marL="0" indent="0" algn="l">
              <a:buNone/>
            </a:pPr>
            <a:r>
              <a:rPr lang="en-US" sz="1400" dirty="0">
                <a:solidFill>
                  <a:srgbClr val="5E6E68"/>
                </a:solidFill>
                <a:latin typeface="Inter" pitchFamily="34" charset="0"/>
                <a:ea typeface="Inter" pitchFamily="34" charset="-122"/>
                <a:cs typeface="Inter" pitchFamily="34" charset="-120"/>
              </a:rPr>
              <a:t>Scrape LOTS of TEXT from the internet.</a:t>
            </a:r>
            <a:endParaRPr lang="en-US" sz="1400" dirty="0"/>
          </a:p>
        </p:txBody>
      </p:sp>
      <p:sp>
        <p:nvSpPr>
          <p:cNvPr id="27" name="step_card_27"/>
          <p:cNvSpPr/>
          <p:nvPr/>
        </p:nvSpPr>
        <p:spPr>
          <a:xfrm>
            <a:off x="3396996" y="1417320"/>
            <a:ext cx="2546604" cy="4526280"/>
          </a:xfrm>
          <a:prstGeom prst="roundRect">
            <a:avLst>
              <a:gd name="adj" fmla="val 3949"/>
            </a:avLst>
          </a:prstGeom>
          <a:solidFill>
            <a:srgbClr val="E8F2ED"/>
          </a:solidFill>
          <a:ln>
            <a:noFill/>
          </a:ln>
        </p:spPr>
        <p:txBody>
          <a:bodyPr wrap="square" lIns="0" tIns="0" rIns="0" bIns="0" rtlCol="0" anchor="t">
            <a:noAutofit/>
          </a:bodyPr>
          <a:lstStyle/>
          <a:p>
            <a:endParaRPr lang="en-US" dirty="0"/>
          </a:p>
        </p:txBody>
      </p:sp>
      <p:pic>
        <p:nvPicPr>
          <p:cNvPr id="28" name="step_img_28" descr="The model"/>
          <p:cNvPicPr>
            <a:picLocks noChangeAspect="1"/>
          </p:cNvPicPr>
          <p:nvPr/>
        </p:nvPicPr>
        <p:blipFill>
          <a:blip r:embed="rId4"/>
          <a:srcRect t="733" b="733"/>
          <a:stretch>
            <a:fillRect/>
          </a:stretch>
        </p:blipFill>
        <p:spPr>
          <a:xfrm>
            <a:off x="3579876" y="1600200"/>
            <a:ext cx="2180844" cy="2148840"/>
          </a:xfrm>
          <a:prstGeom prst="roundRect">
            <a:avLst>
              <a:gd name="adj" fmla="val 3404"/>
            </a:avLst>
          </a:prstGeom>
        </p:spPr>
      </p:pic>
      <p:sp>
        <p:nvSpPr>
          <p:cNvPr id="29" name="txt_29"/>
          <p:cNvSpPr txBox="1"/>
          <p:nvPr/>
        </p:nvSpPr>
        <p:spPr>
          <a:xfrm>
            <a:off x="3625596" y="3977640"/>
            <a:ext cx="2089404" cy="320040"/>
          </a:xfrm>
          <a:prstGeom prst="rect">
            <a:avLst/>
          </a:prstGeom>
          <a:noFill/>
          <a:ln>
            <a:noFill/>
          </a:ln>
        </p:spPr>
        <p:txBody>
          <a:bodyPr wrap="square" lIns="0" tIns="0" rIns="0" bIns="0" rtlCol="0" anchor="t">
            <a:noAutofit/>
          </a:bodyPr>
          <a:lstStyle/>
          <a:p>
            <a:pPr marL="0" indent="0" algn="l">
              <a:buNone/>
            </a:pPr>
            <a:r>
              <a:rPr lang="en-US" sz="1400" b="1" dirty="0">
                <a:solidFill>
                  <a:srgbClr val="1E6B4F"/>
                </a:solidFill>
                <a:latin typeface="Inter" pitchFamily="34" charset="0"/>
                <a:ea typeface="Inter" pitchFamily="34" charset="-122"/>
                <a:cs typeface="Inter" pitchFamily="34" charset="-120"/>
              </a:rPr>
              <a:t>02</a:t>
            </a:r>
            <a:endParaRPr lang="en-US" sz="1400" dirty="0"/>
          </a:p>
        </p:txBody>
      </p:sp>
      <p:sp>
        <p:nvSpPr>
          <p:cNvPr id="30" name="txt_30"/>
          <p:cNvSpPr txBox="1"/>
          <p:nvPr/>
        </p:nvSpPr>
        <p:spPr>
          <a:xfrm>
            <a:off x="3625596" y="4297680"/>
            <a:ext cx="2089404" cy="411480"/>
          </a:xfrm>
          <a:prstGeom prst="rect">
            <a:avLst/>
          </a:prstGeom>
          <a:noFill/>
          <a:ln>
            <a:noFill/>
          </a:ln>
        </p:spPr>
        <p:txBody>
          <a:bodyPr wrap="square" lIns="0" tIns="0" rIns="0" bIns="0" rtlCol="0" anchor="t">
            <a:noAutofit/>
          </a:bodyPr>
          <a:lstStyle/>
          <a:p>
            <a:pPr marL="0" indent="0" algn="l">
              <a:buNone/>
            </a:pPr>
            <a:r>
              <a:rPr lang="en-US" sz="2000" b="1" dirty="0">
                <a:solidFill>
                  <a:srgbClr val="13221D"/>
                </a:solidFill>
                <a:latin typeface="Inter" pitchFamily="34" charset="0"/>
                <a:ea typeface="Inter" pitchFamily="34" charset="-122"/>
                <a:cs typeface="Inter" pitchFamily="34" charset="-120"/>
              </a:rPr>
              <a:t>The model</a:t>
            </a:r>
            <a:endParaRPr lang="en-US" sz="2000" dirty="0"/>
          </a:p>
        </p:txBody>
      </p:sp>
      <p:sp>
        <p:nvSpPr>
          <p:cNvPr id="31" name="txt_31"/>
          <p:cNvSpPr txBox="1"/>
          <p:nvPr/>
        </p:nvSpPr>
        <p:spPr>
          <a:xfrm>
            <a:off x="3625596" y="4754880"/>
            <a:ext cx="2089404" cy="914400"/>
          </a:xfrm>
          <a:prstGeom prst="rect">
            <a:avLst/>
          </a:prstGeom>
          <a:noFill/>
          <a:ln>
            <a:noFill/>
          </a:ln>
        </p:spPr>
        <p:txBody>
          <a:bodyPr wrap="square" lIns="0" tIns="0" rIns="0" bIns="0" rtlCol="0" anchor="t">
            <a:noAutofit/>
          </a:bodyPr>
          <a:lstStyle/>
          <a:p>
            <a:pPr marL="0" indent="0" algn="l">
              <a:buNone/>
            </a:pPr>
            <a:r>
              <a:rPr lang="en-US" sz="1400" dirty="0">
                <a:solidFill>
                  <a:srgbClr val="5E6E68"/>
                </a:solidFill>
                <a:latin typeface="Inter" pitchFamily="34" charset="0"/>
                <a:ea typeface="Inter" pitchFamily="34" charset="-122"/>
                <a:cs typeface="Inter" pitchFamily="34" charset="-120"/>
              </a:rPr>
              <a:t>Create a giant statistical model that relates how WORDS appear with other WORDS.</a:t>
            </a:r>
            <a:endParaRPr lang="en-US" sz="1400" dirty="0"/>
          </a:p>
        </p:txBody>
      </p:sp>
      <p:sp>
        <p:nvSpPr>
          <p:cNvPr id="32" name="txt_32"/>
          <p:cNvSpPr txBox="1"/>
          <p:nvPr/>
        </p:nvSpPr>
        <p:spPr>
          <a:xfrm>
            <a:off x="3095244" y="3406140"/>
            <a:ext cx="301752" cy="548640"/>
          </a:xfrm>
          <a:prstGeom prst="rect">
            <a:avLst/>
          </a:prstGeom>
          <a:noFill/>
          <a:ln>
            <a:noFill/>
          </a:ln>
        </p:spPr>
        <p:txBody>
          <a:bodyPr wrap="square" lIns="0" tIns="0" rIns="0" bIns="0" rtlCol="0" anchor="ctr">
            <a:noAutofit/>
          </a:bodyPr>
          <a:lstStyle/>
          <a:p>
            <a:pPr marL="0" indent="0" algn="ctr">
              <a:buNone/>
            </a:pPr>
            <a:r>
              <a:rPr lang="en-US" sz="2400" b="1" dirty="0">
                <a:solidFill>
                  <a:srgbClr val="9AA8A2"/>
                </a:solidFill>
                <a:latin typeface="Inter" pitchFamily="34" charset="0"/>
                <a:ea typeface="Inter" pitchFamily="34" charset="-122"/>
                <a:cs typeface="Inter" pitchFamily="34" charset="-120"/>
              </a:rPr>
              <a:t>›</a:t>
            </a:r>
            <a:endParaRPr lang="en-US" sz="2400" dirty="0"/>
          </a:p>
        </p:txBody>
      </p:sp>
      <p:sp>
        <p:nvSpPr>
          <p:cNvPr id="33" name="step_card_33"/>
          <p:cNvSpPr/>
          <p:nvPr/>
        </p:nvSpPr>
        <p:spPr>
          <a:xfrm>
            <a:off x="6245352" y="1417320"/>
            <a:ext cx="2546604" cy="4526280"/>
          </a:xfrm>
          <a:prstGeom prst="roundRect">
            <a:avLst>
              <a:gd name="adj" fmla="val 3949"/>
            </a:avLst>
          </a:prstGeom>
          <a:solidFill>
            <a:srgbClr val="FCE7DF"/>
          </a:solidFill>
          <a:ln>
            <a:noFill/>
          </a:ln>
        </p:spPr>
        <p:txBody>
          <a:bodyPr wrap="square" lIns="0" tIns="0" rIns="0" bIns="0" rtlCol="0" anchor="t">
            <a:noAutofit/>
          </a:bodyPr>
          <a:lstStyle/>
          <a:p>
            <a:endParaRPr lang="en-US" dirty="0"/>
          </a:p>
        </p:txBody>
      </p:sp>
      <p:sp>
        <p:nvSpPr>
          <p:cNvPr id="34" name="prompt_box_34"/>
          <p:cNvSpPr/>
          <p:nvPr/>
        </p:nvSpPr>
        <p:spPr>
          <a:xfrm>
            <a:off x="6428232" y="1600200"/>
            <a:ext cx="2180844" cy="2148840"/>
          </a:xfrm>
          <a:prstGeom prst="roundRect">
            <a:avLst>
              <a:gd name="adj" fmla="val 4680"/>
            </a:avLst>
          </a:prstGeom>
          <a:solidFill>
            <a:srgbClr val="FFFFFF"/>
          </a:solidFill>
          <a:ln>
            <a:noFill/>
          </a:ln>
          <a:effectLst>
            <a:outerShdw blurRad="76200" dist="19050" dir="5400000" algn="t" rotWithShape="0">
              <a:srgbClr val="13221D">
                <a:alpha val="12000"/>
              </a:srgbClr>
            </a:outerShdw>
          </a:effectLst>
        </p:spPr>
        <p:txBody>
          <a:bodyPr wrap="square" lIns="228600" tIns="0" rIns="228600" bIns="0" rtlCol="0" anchor="ctr">
            <a:noAutofit/>
          </a:bodyPr>
          <a:lstStyle/>
          <a:p>
            <a:pPr marL="0" indent="0" algn="l">
              <a:buNone/>
            </a:pPr>
            <a:r>
              <a:rPr lang="en-US" sz="2000" dirty="0">
                <a:solidFill>
                  <a:srgbClr val="13221D"/>
                </a:solidFill>
                <a:latin typeface="Inter" pitchFamily="34" charset="0"/>
                <a:ea typeface="Inter" pitchFamily="34" charset="-122"/>
                <a:cs typeface="Inter" pitchFamily="34" charset="-120"/>
              </a:rPr>
              <a:t>give me the Gettysburg address</a:t>
            </a:r>
            <a:endParaRPr lang="en-US" sz="2000" dirty="0"/>
          </a:p>
        </p:txBody>
      </p:sp>
      <p:sp>
        <p:nvSpPr>
          <p:cNvPr id="35" name="txt_35"/>
          <p:cNvSpPr txBox="1"/>
          <p:nvPr/>
        </p:nvSpPr>
        <p:spPr>
          <a:xfrm>
            <a:off x="6473952" y="3977640"/>
            <a:ext cx="2089404" cy="320040"/>
          </a:xfrm>
          <a:prstGeom prst="rect">
            <a:avLst/>
          </a:prstGeom>
          <a:noFill/>
          <a:ln>
            <a:noFill/>
          </a:ln>
        </p:spPr>
        <p:txBody>
          <a:bodyPr wrap="square" lIns="0" tIns="0" rIns="0" bIns="0" rtlCol="0" anchor="t">
            <a:noAutofit/>
          </a:bodyPr>
          <a:lstStyle/>
          <a:p>
            <a:pPr marL="0" indent="0" algn="l">
              <a:buNone/>
            </a:pPr>
            <a:r>
              <a:rPr lang="en-US" sz="1400" b="1" dirty="0">
                <a:solidFill>
                  <a:srgbClr val="E8613A"/>
                </a:solidFill>
                <a:latin typeface="Inter" pitchFamily="34" charset="0"/>
                <a:ea typeface="Inter" pitchFamily="34" charset="-122"/>
                <a:cs typeface="Inter" pitchFamily="34" charset="-120"/>
              </a:rPr>
              <a:t>03</a:t>
            </a:r>
            <a:endParaRPr lang="en-US" sz="1400" dirty="0"/>
          </a:p>
        </p:txBody>
      </p:sp>
      <p:sp>
        <p:nvSpPr>
          <p:cNvPr id="36" name="txt_36"/>
          <p:cNvSpPr txBox="1"/>
          <p:nvPr/>
        </p:nvSpPr>
        <p:spPr>
          <a:xfrm>
            <a:off x="6473952" y="4297680"/>
            <a:ext cx="2089404" cy="411480"/>
          </a:xfrm>
          <a:prstGeom prst="rect">
            <a:avLst/>
          </a:prstGeom>
          <a:noFill/>
          <a:ln>
            <a:noFill/>
          </a:ln>
        </p:spPr>
        <p:txBody>
          <a:bodyPr wrap="square" lIns="0" tIns="0" rIns="0" bIns="0" rtlCol="0" anchor="t">
            <a:noAutofit/>
          </a:bodyPr>
          <a:lstStyle/>
          <a:p>
            <a:pPr marL="0" indent="0" algn="l">
              <a:buNone/>
            </a:pPr>
            <a:r>
              <a:rPr lang="en-US" sz="2000" b="1" dirty="0">
                <a:solidFill>
                  <a:srgbClr val="13221D"/>
                </a:solidFill>
                <a:latin typeface="Inter" pitchFamily="34" charset="0"/>
                <a:ea typeface="Inter" pitchFamily="34" charset="-122"/>
                <a:cs typeface="Inter" pitchFamily="34" charset="-120"/>
              </a:rPr>
              <a:t>The prompt</a:t>
            </a:r>
            <a:endParaRPr lang="en-US" sz="2000" dirty="0"/>
          </a:p>
        </p:txBody>
      </p:sp>
      <p:sp>
        <p:nvSpPr>
          <p:cNvPr id="37" name="txt_37"/>
          <p:cNvSpPr txBox="1"/>
          <p:nvPr/>
        </p:nvSpPr>
        <p:spPr>
          <a:xfrm>
            <a:off x="6473952" y="4754880"/>
            <a:ext cx="2089404" cy="914400"/>
          </a:xfrm>
          <a:prstGeom prst="rect">
            <a:avLst/>
          </a:prstGeom>
          <a:noFill/>
          <a:ln>
            <a:noFill/>
          </a:ln>
        </p:spPr>
        <p:txBody>
          <a:bodyPr wrap="square" lIns="0" tIns="0" rIns="0" bIns="0" rtlCol="0" anchor="t">
            <a:noAutofit/>
          </a:bodyPr>
          <a:lstStyle/>
          <a:p>
            <a:pPr marL="0" indent="0" algn="l">
              <a:buNone/>
            </a:pPr>
            <a:r>
              <a:rPr lang="en-US" sz="1400" dirty="0">
                <a:solidFill>
                  <a:srgbClr val="5E6E68"/>
                </a:solidFill>
                <a:latin typeface="Inter" pitchFamily="34" charset="0"/>
                <a:ea typeface="Inter" pitchFamily="34" charset="-122"/>
                <a:cs typeface="Inter" pitchFamily="34" charset="-120"/>
              </a:rPr>
              <a:t>You type a request.</a:t>
            </a:r>
            <a:endParaRPr lang="en-US" sz="1400" dirty="0"/>
          </a:p>
        </p:txBody>
      </p:sp>
      <p:sp>
        <p:nvSpPr>
          <p:cNvPr id="38" name="txt_38"/>
          <p:cNvSpPr txBox="1"/>
          <p:nvPr/>
        </p:nvSpPr>
        <p:spPr>
          <a:xfrm>
            <a:off x="5943600" y="3406140"/>
            <a:ext cx="301752" cy="548640"/>
          </a:xfrm>
          <a:prstGeom prst="rect">
            <a:avLst/>
          </a:prstGeom>
          <a:noFill/>
          <a:ln>
            <a:noFill/>
          </a:ln>
        </p:spPr>
        <p:txBody>
          <a:bodyPr wrap="square" lIns="0" tIns="0" rIns="0" bIns="0" rtlCol="0" anchor="ctr">
            <a:noAutofit/>
          </a:bodyPr>
          <a:lstStyle/>
          <a:p>
            <a:pPr marL="0" indent="0" algn="ctr">
              <a:buNone/>
            </a:pPr>
            <a:r>
              <a:rPr lang="en-US" sz="2400" b="1" dirty="0">
                <a:solidFill>
                  <a:srgbClr val="9AA8A2"/>
                </a:solidFill>
                <a:latin typeface="Inter" pitchFamily="34" charset="0"/>
                <a:ea typeface="Inter" pitchFamily="34" charset="-122"/>
                <a:cs typeface="Inter" pitchFamily="34" charset="-120"/>
              </a:rPr>
              <a:t>›</a:t>
            </a:r>
            <a:endParaRPr lang="en-US" sz="2400" dirty="0"/>
          </a:p>
        </p:txBody>
      </p:sp>
      <p:sp>
        <p:nvSpPr>
          <p:cNvPr id="39" name="step_card_39"/>
          <p:cNvSpPr/>
          <p:nvPr/>
        </p:nvSpPr>
        <p:spPr>
          <a:xfrm>
            <a:off x="9093708" y="1417320"/>
            <a:ext cx="2546604" cy="4526280"/>
          </a:xfrm>
          <a:prstGeom prst="roundRect">
            <a:avLst>
              <a:gd name="adj" fmla="val 3949"/>
            </a:avLst>
          </a:prstGeom>
          <a:solidFill>
            <a:srgbClr val="0E3B2E"/>
          </a:solidFill>
          <a:ln>
            <a:noFill/>
          </a:ln>
        </p:spPr>
        <p:txBody>
          <a:bodyPr wrap="square" lIns="0" tIns="0" rIns="0" bIns="0" rtlCol="0" anchor="t">
            <a:noAutofit/>
          </a:bodyPr>
          <a:lstStyle/>
          <a:p>
            <a:endParaRPr lang="en-US" dirty="0"/>
          </a:p>
        </p:txBody>
      </p:sp>
      <p:sp>
        <p:nvSpPr>
          <p:cNvPr id="40" name="txt_40"/>
          <p:cNvSpPr txBox="1"/>
          <p:nvPr/>
        </p:nvSpPr>
        <p:spPr>
          <a:xfrm>
            <a:off x="9368028" y="1691640"/>
            <a:ext cx="1997964" cy="2148840"/>
          </a:xfrm>
          <a:prstGeom prst="rect">
            <a:avLst/>
          </a:prstGeom>
          <a:noFill/>
          <a:ln>
            <a:noFill/>
          </a:ln>
        </p:spPr>
        <p:txBody>
          <a:bodyPr wrap="square" lIns="0" tIns="0" rIns="0" bIns="0" rtlCol="0" anchor="ctr">
            <a:noAutofit/>
          </a:bodyPr>
          <a:lstStyle/>
          <a:p>
            <a:pPr marL="0" indent="0" algn="l">
              <a:lnSpc>
                <a:spcPct val="105000"/>
              </a:lnSpc>
              <a:buNone/>
            </a:pPr>
            <a:r>
              <a:rPr lang="en-US" sz="2200" b="1" dirty="0">
                <a:solidFill>
                  <a:srgbClr val="F2B33D"/>
                </a:solidFill>
                <a:latin typeface="Inter" pitchFamily="34" charset="0"/>
                <a:ea typeface="Inter" pitchFamily="34" charset="-122"/>
                <a:cs typeface="Inter" pitchFamily="34" charset="-120"/>
              </a:rPr>
              <a:t>Four score and seven years ago our forefathers brought…</a:t>
            </a:r>
            <a:endParaRPr lang="en-US" sz="2200" dirty="0"/>
          </a:p>
        </p:txBody>
      </p:sp>
      <p:sp>
        <p:nvSpPr>
          <p:cNvPr id="41" name="txt_41"/>
          <p:cNvSpPr txBox="1"/>
          <p:nvPr/>
        </p:nvSpPr>
        <p:spPr>
          <a:xfrm>
            <a:off x="9322308" y="3977640"/>
            <a:ext cx="2089404" cy="320040"/>
          </a:xfrm>
          <a:prstGeom prst="rect">
            <a:avLst/>
          </a:prstGeom>
          <a:noFill/>
          <a:ln>
            <a:noFill/>
          </a:ln>
        </p:spPr>
        <p:txBody>
          <a:bodyPr wrap="square" lIns="0" tIns="0" rIns="0" bIns="0" rtlCol="0" anchor="t">
            <a:noAutofit/>
          </a:bodyPr>
          <a:lstStyle/>
          <a:p>
            <a:pPr marL="0" indent="0" algn="l">
              <a:buNone/>
            </a:pPr>
            <a:r>
              <a:rPr lang="en-US" sz="1400" b="1" dirty="0">
                <a:solidFill>
                  <a:srgbClr val="E8613A"/>
                </a:solidFill>
                <a:latin typeface="Inter" pitchFamily="34" charset="0"/>
                <a:ea typeface="Inter" pitchFamily="34" charset="-122"/>
                <a:cs typeface="Inter" pitchFamily="34" charset="-120"/>
              </a:rPr>
              <a:t>04</a:t>
            </a:r>
            <a:endParaRPr lang="en-US" sz="1400" dirty="0"/>
          </a:p>
        </p:txBody>
      </p:sp>
      <p:sp>
        <p:nvSpPr>
          <p:cNvPr id="42" name="txt_42"/>
          <p:cNvSpPr txBox="1"/>
          <p:nvPr/>
        </p:nvSpPr>
        <p:spPr>
          <a:xfrm>
            <a:off x="9322308" y="4297680"/>
            <a:ext cx="2089404" cy="411480"/>
          </a:xfrm>
          <a:prstGeom prst="rect">
            <a:avLst/>
          </a:prstGeom>
          <a:noFill/>
          <a:ln>
            <a:noFill/>
          </a:ln>
        </p:spPr>
        <p:txBody>
          <a:bodyPr wrap="square" lIns="0" tIns="0" rIns="0" bIns="0" rtlCol="0" anchor="t">
            <a:noAutofit/>
          </a:bodyPr>
          <a:lstStyle/>
          <a:p>
            <a:pPr marL="0" indent="0" algn="l">
              <a:buNone/>
            </a:pPr>
            <a:r>
              <a:rPr lang="en-US" sz="2000" b="1" dirty="0">
                <a:solidFill>
                  <a:srgbClr val="FFFFFF"/>
                </a:solidFill>
                <a:latin typeface="Inter" pitchFamily="34" charset="0"/>
                <a:ea typeface="Inter" pitchFamily="34" charset="-122"/>
                <a:cs typeface="Inter" pitchFamily="34" charset="-120"/>
              </a:rPr>
              <a:t>The output</a:t>
            </a:r>
            <a:endParaRPr lang="en-US" sz="2000" dirty="0"/>
          </a:p>
        </p:txBody>
      </p:sp>
      <p:sp>
        <p:nvSpPr>
          <p:cNvPr id="43" name="txt_43"/>
          <p:cNvSpPr txBox="1"/>
          <p:nvPr/>
        </p:nvSpPr>
        <p:spPr>
          <a:xfrm>
            <a:off x="9322308" y="4754880"/>
            <a:ext cx="2089404" cy="914400"/>
          </a:xfrm>
          <a:prstGeom prst="rect">
            <a:avLst/>
          </a:prstGeom>
          <a:noFill/>
          <a:ln>
            <a:noFill/>
          </a:ln>
        </p:spPr>
        <p:txBody>
          <a:bodyPr wrap="square" lIns="0" tIns="0" rIns="0" bIns="0" rtlCol="0" anchor="t">
            <a:noAutofit/>
          </a:bodyPr>
          <a:lstStyle/>
          <a:p>
            <a:pPr marL="0" indent="0" algn="l">
              <a:buNone/>
            </a:pPr>
            <a:r>
              <a:rPr lang="en-US" sz="1400" dirty="0">
                <a:solidFill>
                  <a:srgbClr val="A9C4B8"/>
                </a:solidFill>
                <a:latin typeface="Inter" pitchFamily="34" charset="0"/>
                <a:ea typeface="Inter" pitchFamily="34" charset="-122"/>
                <a:cs typeface="Inter" pitchFamily="34" charset="-120"/>
              </a:rPr>
              <a:t>The model continues the text, one word at a time.</a:t>
            </a:r>
            <a:endParaRPr lang="en-US" sz="1400" dirty="0"/>
          </a:p>
        </p:txBody>
      </p:sp>
      <p:sp>
        <p:nvSpPr>
          <p:cNvPr id="44" name="txt_44"/>
          <p:cNvSpPr txBox="1"/>
          <p:nvPr/>
        </p:nvSpPr>
        <p:spPr>
          <a:xfrm>
            <a:off x="8791956" y="3406140"/>
            <a:ext cx="301752" cy="548640"/>
          </a:xfrm>
          <a:prstGeom prst="rect">
            <a:avLst/>
          </a:prstGeom>
          <a:noFill/>
          <a:ln>
            <a:noFill/>
          </a:ln>
        </p:spPr>
        <p:txBody>
          <a:bodyPr wrap="square" lIns="0" tIns="0" rIns="0" bIns="0" rtlCol="0" anchor="ctr">
            <a:noAutofit/>
          </a:bodyPr>
          <a:lstStyle/>
          <a:p>
            <a:pPr marL="0" indent="0" algn="ctr">
              <a:buNone/>
            </a:pPr>
            <a:r>
              <a:rPr lang="en-US" sz="2400" b="1" dirty="0">
                <a:solidFill>
                  <a:srgbClr val="9AA8A2"/>
                </a:solidFill>
                <a:latin typeface="Inter" pitchFamily="34" charset="0"/>
                <a:ea typeface="Inter" pitchFamily="34" charset="-122"/>
                <a:cs typeface="Inter" pitchFamily="34" charset="-120"/>
              </a:rPr>
              <a:t>›</a:t>
            </a:r>
            <a:endParaRPr lang="en-US" sz="24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4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4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400"/>
                                        <p:tgtEl>
                                          <p:spTgt spid="27"/>
                                        </p:tgtEl>
                                      </p:cBhvr>
                                    </p:animEffect>
                                  </p:childTnLst>
                                </p:cTn>
                              </p:par>
                              <p:par>
                                <p:cTn id="28" presetID="10"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4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4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400"/>
                                        <p:tgtEl>
                                          <p:spTgt spid="3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4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400"/>
                                        <p:tgtEl>
                                          <p:spTgt spid="3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400"/>
                                        <p:tgtEl>
                                          <p:spTgt spid="3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400"/>
                                        <p:tgtEl>
                                          <p:spTgt spid="3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400"/>
                                        <p:tgtEl>
                                          <p:spTgt spid="3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400"/>
                                        <p:tgtEl>
                                          <p:spTgt spid="3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400"/>
                                        <p:tgtEl>
                                          <p:spTgt spid="37"/>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400"/>
                                        <p:tgtEl>
                                          <p:spTgt spid="4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400"/>
                                        <p:tgtEl>
                                          <p:spTgt spid="3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400"/>
                                        <p:tgtEl>
                                          <p:spTgt spid="4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400"/>
                                        <p:tgtEl>
                                          <p:spTgt spid="4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400"/>
                                        <p:tgtEl>
                                          <p:spTgt spid="4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4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animBg="1"/>
      <p:bldP spid="26" grpId="0" animBg="1"/>
      <p:bldP spid="27"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Given the words so far, keep predicting</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panel_22"/>
          <p:cNvSpPr/>
          <p:nvPr/>
        </p:nvSpPr>
        <p:spPr>
          <a:xfrm>
            <a:off x="548640" y="1417320"/>
            <a:ext cx="11091672" cy="4343400"/>
          </a:xfrm>
          <a:prstGeom prst="roundRect">
            <a:avLst>
              <a:gd name="adj" fmla="val 2315"/>
            </a:avLst>
          </a:prstGeom>
          <a:solidFill>
            <a:srgbClr val="F4F8F6"/>
          </a:solidFill>
          <a:ln w="12700">
            <a:solidFill>
              <a:srgbClr val="D9E1DD"/>
            </a:solidFill>
          </a:ln>
        </p:spPr>
        <p:txBody>
          <a:bodyPr wrap="square" lIns="0" tIns="0" rIns="0" bIns="0" rtlCol="0" anchor="t">
            <a:noAutofit/>
          </a:bodyPr>
          <a:lstStyle/>
          <a:p>
            <a:endParaRPr lang="en-US" dirty="0"/>
          </a:p>
        </p:txBody>
      </p:sp>
      <p:sp>
        <p:nvSpPr>
          <p:cNvPr id="23" name="txt_23"/>
          <p:cNvSpPr txBox="1"/>
          <p:nvPr/>
        </p:nvSpPr>
        <p:spPr>
          <a:xfrm>
            <a:off x="914400" y="1691640"/>
            <a:ext cx="10360152" cy="457200"/>
          </a:xfrm>
          <a:prstGeom prst="rect">
            <a:avLst/>
          </a:prstGeom>
          <a:noFill/>
          <a:ln>
            <a:noFill/>
          </a:ln>
        </p:spPr>
        <p:txBody>
          <a:bodyPr wrap="square" lIns="0" tIns="0" rIns="0" bIns="0" rtlCol="0" anchor="ctr">
            <a:noAutofit/>
          </a:bodyPr>
          <a:lstStyle/>
          <a:p>
            <a:pPr marL="0" indent="0" algn="l">
              <a:buNone/>
            </a:pPr>
            <a:r>
              <a:rPr lang="en-US" sz="2000" dirty="0">
                <a:solidFill>
                  <a:srgbClr val="13221D"/>
                </a:solidFill>
                <a:latin typeface="Inter" pitchFamily="34" charset="0"/>
                <a:ea typeface="Inter" pitchFamily="34" charset="-122"/>
                <a:cs typeface="Inter" pitchFamily="34" charset="-120"/>
              </a:rPr>
              <a:t>The best thing about AI is its ability to,</a:t>
            </a:r>
            <a:endParaRPr lang="en-US" sz="2000" dirty="0"/>
          </a:p>
        </p:txBody>
      </p:sp>
      <p:sp>
        <p:nvSpPr>
          <p:cNvPr id="24" name="txt_24"/>
          <p:cNvSpPr txBox="1"/>
          <p:nvPr/>
        </p:nvSpPr>
        <p:spPr>
          <a:xfrm>
            <a:off x="914400" y="2240280"/>
            <a:ext cx="10360152" cy="457200"/>
          </a:xfrm>
          <a:prstGeom prst="rect">
            <a:avLst/>
          </a:prstGeom>
          <a:noFill/>
          <a:ln>
            <a:noFill/>
          </a:ln>
        </p:spPr>
        <p:txBody>
          <a:bodyPr wrap="square" lIns="0" tIns="0" rIns="0" bIns="0" rtlCol="0" anchor="ctr">
            <a:noAutofit/>
          </a:bodyPr>
          <a:lstStyle/>
          <a:p>
            <a:pPr marL="0" indent="0" algn="l">
              <a:buNone/>
            </a:pPr>
            <a:r>
              <a:rPr lang="en-US" sz="2000" dirty="0">
                <a:solidFill>
                  <a:srgbClr val="13221D"/>
                </a:solidFill>
                <a:latin typeface="Inter" pitchFamily="34" charset="0"/>
                <a:ea typeface="Inter" pitchFamily="34" charset="-122"/>
                <a:cs typeface="Inter" pitchFamily="34" charset="-120"/>
              </a:rPr>
              <a:t>The best thing about AI is its ability to</a:t>
            </a:r>
            <a:r>
              <a:rPr lang="en-US" sz="2000" b="1" dirty="0">
                <a:solidFill>
                  <a:srgbClr val="E8613A"/>
                </a:solidFill>
                <a:latin typeface="Inter" pitchFamily="34" charset="0"/>
                <a:ea typeface="Inter" pitchFamily="34" charset="-122"/>
                <a:cs typeface="Inter" pitchFamily="34" charset="-120"/>
              </a:rPr>
              <a:t> create</a:t>
            </a:r>
            <a:r>
              <a:rPr lang="en-US" sz="2000" dirty="0">
                <a:solidFill>
                  <a:srgbClr val="13221D"/>
                </a:solidFill>
                <a:latin typeface="Inter" pitchFamily="34" charset="0"/>
                <a:ea typeface="Inter" pitchFamily="34" charset="-122"/>
                <a:cs typeface="Inter" pitchFamily="34" charset="-120"/>
              </a:rPr>
              <a:t>,</a:t>
            </a:r>
            <a:endParaRPr lang="en-US" sz="2000" dirty="0"/>
          </a:p>
        </p:txBody>
      </p:sp>
      <p:sp>
        <p:nvSpPr>
          <p:cNvPr id="25" name="txt_25"/>
          <p:cNvSpPr txBox="1"/>
          <p:nvPr/>
        </p:nvSpPr>
        <p:spPr>
          <a:xfrm>
            <a:off x="914400" y="2788920"/>
            <a:ext cx="10360152" cy="457200"/>
          </a:xfrm>
          <a:prstGeom prst="rect">
            <a:avLst/>
          </a:prstGeom>
          <a:noFill/>
          <a:ln>
            <a:noFill/>
          </a:ln>
        </p:spPr>
        <p:txBody>
          <a:bodyPr wrap="square" lIns="0" tIns="0" rIns="0" bIns="0" rtlCol="0" anchor="ctr">
            <a:noAutofit/>
          </a:bodyPr>
          <a:lstStyle/>
          <a:p>
            <a:pPr marL="0" indent="0" algn="l">
              <a:buNone/>
            </a:pPr>
            <a:r>
              <a:rPr lang="en-US" sz="2000" dirty="0">
                <a:solidFill>
                  <a:srgbClr val="13221D"/>
                </a:solidFill>
                <a:latin typeface="Inter" pitchFamily="34" charset="0"/>
                <a:ea typeface="Inter" pitchFamily="34" charset="-122"/>
                <a:cs typeface="Inter" pitchFamily="34" charset="-120"/>
              </a:rPr>
              <a:t>The best thing about AI is its ability to create</a:t>
            </a:r>
            <a:r>
              <a:rPr lang="en-US" sz="2000" b="1" dirty="0">
                <a:solidFill>
                  <a:srgbClr val="E8613A"/>
                </a:solidFill>
                <a:latin typeface="Inter" pitchFamily="34" charset="0"/>
                <a:ea typeface="Inter" pitchFamily="34" charset="-122"/>
                <a:cs typeface="Inter" pitchFamily="34" charset="-120"/>
              </a:rPr>
              <a:t> worlds</a:t>
            </a:r>
            <a:r>
              <a:rPr lang="en-US" sz="2000" dirty="0">
                <a:solidFill>
                  <a:srgbClr val="13221D"/>
                </a:solidFill>
                <a:latin typeface="Inter" pitchFamily="34" charset="0"/>
                <a:ea typeface="Inter" pitchFamily="34" charset="-122"/>
                <a:cs typeface="Inter" pitchFamily="34" charset="-120"/>
              </a:rPr>
              <a:t>,</a:t>
            </a:r>
            <a:endParaRPr lang="en-US" sz="2000" dirty="0"/>
          </a:p>
        </p:txBody>
      </p:sp>
      <p:sp>
        <p:nvSpPr>
          <p:cNvPr id="26" name="txt_26"/>
          <p:cNvSpPr txBox="1"/>
          <p:nvPr/>
        </p:nvSpPr>
        <p:spPr>
          <a:xfrm>
            <a:off x="914400" y="3337560"/>
            <a:ext cx="10360152" cy="457200"/>
          </a:xfrm>
          <a:prstGeom prst="rect">
            <a:avLst/>
          </a:prstGeom>
          <a:noFill/>
          <a:ln>
            <a:noFill/>
          </a:ln>
        </p:spPr>
        <p:txBody>
          <a:bodyPr wrap="square" lIns="0" tIns="0" rIns="0" bIns="0" rtlCol="0" anchor="ctr">
            <a:noAutofit/>
          </a:bodyPr>
          <a:lstStyle/>
          <a:p>
            <a:pPr marL="0" indent="0" algn="l">
              <a:buNone/>
            </a:pPr>
            <a:r>
              <a:rPr lang="en-US" sz="2000" dirty="0">
                <a:solidFill>
                  <a:srgbClr val="13221D"/>
                </a:solidFill>
                <a:latin typeface="Inter" pitchFamily="34" charset="0"/>
                <a:ea typeface="Inter" pitchFamily="34" charset="-122"/>
                <a:cs typeface="Inter" pitchFamily="34" charset="-120"/>
              </a:rPr>
              <a:t>The best thing about AI is its ability to create worlds</a:t>
            </a:r>
            <a:r>
              <a:rPr lang="en-US" sz="2000" b="1" dirty="0">
                <a:solidFill>
                  <a:srgbClr val="E8613A"/>
                </a:solidFill>
                <a:latin typeface="Inter" pitchFamily="34" charset="0"/>
                <a:ea typeface="Inter" pitchFamily="34" charset="-122"/>
                <a:cs typeface="Inter" pitchFamily="34" charset="-120"/>
              </a:rPr>
              <a:t> that</a:t>
            </a:r>
            <a:r>
              <a:rPr lang="en-US" sz="2000" dirty="0">
                <a:solidFill>
                  <a:srgbClr val="13221D"/>
                </a:solidFill>
                <a:latin typeface="Inter" pitchFamily="34" charset="0"/>
                <a:ea typeface="Inter" pitchFamily="34" charset="-122"/>
                <a:cs typeface="Inter" pitchFamily="34" charset="-120"/>
              </a:rPr>
              <a:t>,</a:t>
            </a:r>
            <a:endParaRPr lang="en-US" sz="2000" dirty="0"/>
          </a:p>
        </p:txBody>
      </p:sp>
      <p:sp>
        <p:nvSpPr>
          <p:cNvPr id="27" name="txt_27"/>
          <p:cNvSpPr txBox="1"/>
          <p:nvPr/>
        </p:nvSpPr>
        <p:spPr>
          <a:xfrm>
            <a:off x="914400" y="3886200"/>
            <a:ext cx="10360152" cy="457200"/>
          </a:xfrm>
          <a:prstGeom prst="rect">
            <a:avLst/>
          </a:prstGeom>
          <a:noFill/>
          <a:ln>
            <a:noFill/>
          </a:ln>
        </p:spPr>
        <p:txBody>
          <a:bodyPr wrap="square" lIns="0" tIns="0" rIns="0" bIns="0" rtlCol="0" anchor="ctr">
            <a:noAutofit/>
          </a:bodyPr>
          <a:lstStyle/>
          <a:p>
            <a:pPr marL="0" indent="0" algn="l">
              <a:buNone/>
            </a:pPr>
            <a:r>
              <a:rPr lang="en-US" sz="2000" dirty="0">
                <a:solidFill>
                  <a:srgbClr val="13221D"/>
                </a:solidFill>
                <a:latin typeface="Inter" pitchFamily="34" charset="0"/>
                <a:ea typeface="Inter" pitchFamily="34" charset="-122"/>
                <a:cs typeface="Inter" pitchFamily="34" charset="-120"/>
              </a:rPr>
              <a:t>The best thing about AI is its ability to create worlds that</a:t>
            </a:r>
            <a:r>
              <a:rPr lang="en-US" sz="2000" b="1" dirty="0">
                <a:solidFill>
                  <a:srgbClr val="E8613A"/>
                </a:solidFill>
                <a:latin typeface="Inter" pitchFamily="34" charset="0"/>
                <a:ea typeface="Inter" pitchFamily="34" charset="-122"/>
                <a:cs typeface="Inter" pitchFamily="34" charset="-120"/>
              </a:rPr>
              <a:t> are</a:t>
            </a:r>
            <a:r>
              <a:rPr lang="en-US" sz="2000" dirty="0">
                <a:solidFill>
                  <a:srgbClr val="13221D"/>
                </a:solidFill>
                <a:latin typeface="Inter" pitchFamily="34" charset="0"/>
                <a:ea typeface="Inter" pitchFamily="34" charset="-122"/>
                <a:cs typeface="Inter" pitchFamily="34" charset="-120"/>
              </a:rPr>
              <a:t>,</a:t>
            </a:r>
            <a:endParaRPr lang="en-US" sz="2000" dirty="0"/>
          </a:p>
        </p:txBody>
      </p:sp>
      <p:sp>
        <p:nvSpPr>
          <p:cNvPr id="28" name="txt_28"/>
          <p:cNvSpPr txBox="1"/>
          <p:nvPr/>
        </p:nvSpPr>
        <p:spPr>
          <a:xfrm>
            <a:off x="914400" y="4434840"/>
            <a:ext cx="10360152" cy="457200"/>
          </a:xfrm>
          <a:prstGeom prst="rect">
            <a:avLst/>
          </a:prstGeom>
          <a:noFill/>
          <a:ln>
            <a:noFill/>
          </a:ln>
        </p:spPr>
        <p:txBody>
          <a:bodyPr wrap="square" lIns="0" tIns="0" rIns="0" bIns="0" rtlCol="0" anchor="ctr">
            <a:noAutofit/>
          </a:bodyPr>
          <a:lstStyle/>
          <a:p>
            <a:pPr marL="0" indent="0" algn="l">
              <a:buNone/>
            </a:pPr>
            <a:r>
              <a:rPr lang="en-US" sz="2000" dirty="0">
                <a:solidFill>
                  <a:srgbClr val="13221D"/>
                </a:solidFill>
                <a:latin typeface="Inter" pitchFamily="34" charset="0"/>
                <a:ea typeface="Inter" pitchFamily="34" charset="-122"/>
                <a:cs typeface="Inter" pitchFamily="34" charset="-120"/>
              </a:rPr>
              <a:t>The best thing about AI is its ability to create worlds that are</a:t>
            </a:r>
            <a:r>
              <a:rPr lang="en-US" sz="2000" b="1" dirty="0">
                <a:solidFill>
                  <a:srgbClr val="E8613A"/>
                </a:solidFill>
                <a:latin typeface="Inter" pitchFamily="34" charset="0"/>
                <a:ea typeface="Inter" pitchFamily="34" charset="-122"/>
                <a:cs typeface="Inter" pitchFamily="34" charset="-120"/>
              </a:rPr>
              <a:t> both</a:t>
            </a:r>
            <a:r>
              <a:rPr lang="en-US" sz="2000" dirty="0">
                <a:solidFill>
                  <a:srgbClr val="13221D"/>
                </a:solidFill>
                <a:latin typeface="Inter" pitchFamily="34" charset="0"/>
                <a:ea typeface="Inter" pitchFamily="34" charset="-122"/>
                <a:cs typeface="Inter" pitchFamily="34" charset="-120"/>
              </a:rPr>
              <a:t>,</a:t>
            </a:r>
            <a:endParaRPr lang="en-US" sz="2000" dirty="0"/>
          </a:p>
        </p:txBody>
      </p:sp>
      <p:sp>
        <p:nvSpPr>
          <p:cNvPr id="29" name="txt_29"/>
          <p:cNvSpPr txBox="1"/>
          <p:nvPr/>
        </p:nvSpPr>
        <p:spPr>
          <a:xfrm>
            <a:off x="914400" y="4983480"/>
            <a:ext cx="10360152" cy="457200"/>
          </a:xfrm>
          <a:prstGeom prst="rect">
            <a:avLst/>
          </a:prstGeom>
          <a:noFill/>
          <a:ln>
            <a:noFill/>
          </a:ln>
        </p:spPr>
        <p:txBody>
          <a:bodyPr wrap="square" lIns="0" tIns="0" rIns="0" bIns="0" rtlCol="0" anchor="ctr">
            <a:noAutofit/>
          </a:bodyPr>
          <a:lstStyle/>
          <a:p>
            <a:pPr marL="0" indent="0" algn="l">
              <a:buNone/>
            </a:pPr>
            <a:r>
              <a:rPr lang="en-US" sz="2000" dirty="0">
                <a:solidFill>
                  <a:srgbClr val="13221D"/>
                </a:solidFill>
                <a:latin typeface="Inter" pitchFamily="34" charset="0"/>
                <a:ea typeface="Inter" pitchFamily="34" charset="-122"/>
                <a:cs typeface="Inter" pitchFamily="34" charset="-120"/>
              </a:rPr>
              <a:t>The best thing about AI is its ability to create worlds that are both</a:t>
            </a:r>
            <a:r>
              <a:rPr lang="en-US" sz="2000" b="1" dirty="0">
                <a:solidFill>
                  <a:srgbClr val="E8613A"/>
                </a:solidFill>
                <a:latin typeface="Inter" pitchFamily="34" charset="0"/>
                <a:ea typeface="Inter" pitchFamily="34" charset="-122"/>
                <a:cs typeface="Inter" pitchFamily="34" charset="-120"/>
              </a:rPr>
              <a:t> exciting</a:t>
            </a:r>
            <a:r>
              <a:rPr lang="en-US" sz="2000" dirty="0">
                <a:solidFill>
                  <a:srgbClr val="13221D"/>
                </a:solidFill>
                <a:latin typeface="Inter" pitchFamily="34" charset="0"/>
                <a:ea typeface="Inter" pitchFamily="34" charset="-122"/>
                <a:cs typeface="Inter" pitchFamily="34" charset="-120"/>
              </a:rPr>
              <a:t>,</a:t>
            </a:r>
            <a:endParaRPr lang="en-US" sz="2000" dirty="0"/>
          </a:p>
        </p:txBody>
      </p:sp>
      <p:sp>
        <p:nvSpPr>
          <p:cNvPr id="30" name="txt_30"/>
          <p:cNvSpPr txBox="1"/>
          <p:nvPr/>
        </p:nvSpPr>
        <p:spPr>
          <a:xfrm>
            <a:off x="548640" y="5833872"/>
            <a:ext cx="11091672" cy="274320"/>
          </a:xfrm>
          <a:prstGeom prst="rect">
            <a:avLst/>
          </a:prstGeom>
          <a:noFill/>
          <a:ln>
            <a:noFill/>
          </a:ln>
        </p:spPr>
        <p:txBody>
          <a:bodyPr wrap="square" lIns="0" tIns="0" rIns="0" bIns="0" rtlCol="0" anchor="t">
            <a:noAutofit/>
          </a:bodyPr>
          <a:lstStyle/>
          <a:p>
            <a:pPr marL="0" indent="0" algn="l">
              <a:buNone/>
            </a:pPr>
            <a:r>
              <a:rPr lang="en-US" sz="1100" dirty="0">
                <a:solidFill>
                  <a:srgbClr val="5E6E68"/>
                </a:solidFill>
                <a:latin typeface="Inter" pitchFamily="34" charset="0"/>
                <a:ea typeface="Inter" pitchFamily="34" charset="-122"/>
                <a:cs typeface="Inter" pitchFamily="34" charset="-120"/>
              </a:rPr>
              <a:t>Source: Stephen Wolfram, “What Is ChatGPT Doing … and Why Does It Work?” (2023)</a:t>
            </a:r>
            <a:endParaRPr lang="en-US" sz="11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4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4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4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400"/>
                                        <p:tgtEl>
                                          <p:spTgt spid="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General idea: predict the next word</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pic>
        <p:nvPicPr>
          <p:cNvPr id="22" name="bear_22" descr="A teddy bear fortune teller with a crystal ball"/>
          <p:cNvPicPr>
            <a:picLocks noChangeAspect="1"/>
          </p:cNvPicPr>
          <p:nvPr/>
        </p:nvPicPr>
        <p:blipFill>
          <a:blip r:embed="rId3"/>
          <a:stretch>
            <a:fillRect/>
          </a:stretch>
        </p:blipFill>
        <p:spPr>
          <a:xfrm>
            <a:off x="548640" y="1417320"/>
            <a:ext cx="4343400" cy="4343400"/>
          </a:xfrm>
          <a:prstGeom prst="roundRect">
            <a:avLst>
              <a:gd name="adj" fmla="val 2315"/>
            </a:avLst>
          </a:prstGeom>
        </p:spPr>
      </p:pic>
      <p:sp>
        <p:nvSpPr>
          <p:cNvPr id="23" name="txt_23"/>
          <p:cNvSpPr txBox="1"/>
          <p:nvPr/>
        </p:nvSpPr>
        <p:spPr>
          <a:xfrm>
            <a:off x="5349240" y="1417320"/>
            <a:ext cx="6291072" cy="1005840"/>
          </a:xfrm>
          <a:prstGeom prst="rect">
            <a:avLst/>
          </a:prstGeom>
          <a:noFill/>
          <a:ln>
            <a:noFill/>
          </a:ln>
        </p:spPr>
        <p:txBody>
          <a:bodyPr wrap="square" lIns="0" tIns="0" rIns="0" bIns="0" rtlCol="0" anchor="t">
            <a:noAutofit/>
          </a:bodyPr>
          <a:lstStyle/>
          <a:p>
            <a:pPr marL="0" indent="0" algn="l">
              <a:buNone/>
            </a:pPr>
            <a:r>
              <a:rPr lang="en-US" sz="2600" b="1" dirty="0">
                <a:solidFill>
                  <a:srgbClr val="13221D"/>
                </a:solidFill>
                <a:latin typeface="Inter" pitchFamily="34" charset="0"/>
                <a:ea typeface="Inter" pitchFamily="34" charset="-122"/>
                <a:cs typeface="Inter" pitchFamily="34" charset="-120"/>
              </a:rPr>
              <a:t>The best thing about AI</a:t>
            </a:r>
            <a:endParaRPr lang="en-US" sz="2600" dirty="0"/>
          </a:p>
          <a:p>
            <a:pPr marL="0" indent="0" algn="l">
              <a:buNone/>
            </a:pPr>
            <a:r>
              <a:rPr lang="en-US" sz="2600" b="1" dirty="0">
                <a:solidFill>
                  <a:srgbClr val="13221D"/>
                </a:solidFill>
                <a:latin typeface="Inter" pitchFamily="34" charset="0"/>
                <a:ea typeface="Inter" pitchFamily="34" charset="-122"/>
                <a:cs typeface="Inter" pitchFamily="34" charset="-120"/>
              </a:rPr>
              <a:t>is its ability to </a:t>
            </a:r>
            <a:r>
              <a:rPr lang="en-US" sz="2600" b="1" dirty="0">
                <a:solidFill>
                  <a:srgbClr val="E8613A"/>
                </a:solidFill>
                <a:latin typeface="Inter" pitchFamily="34" charset="0"/>
                <a:ea typeface="Inter" pitchFamily="34" charset="-122"/>
                <a:cs typeface="Inter" pitchFamily="34" charset="-120"/>
              </a:rPr>
              <a:t>…</a:t>
            </a:r>
            <a:endParaRPr lang="en-US" sz="2600" dirty="0"/>
          </a:p>
        </p:txBody>
      </p:sp>
      <p:sp>
        <p:nvSpPr>
          <p:cNvPr id="24" name="label_24"/>
          <p:cNvSpPr txBox="1"/>
          <p:nvPr/>
        </p:nvSpPr>
        <p:spPr>
          <a:xfrm>
            <a:off x="5349240" y="2606040"/>
            <a:ext cx="6291072" cy="274320"/>
          </a:xfrm>
          <a:prstGeom prst="rect">
            <a:avLst/>
          </a:prstGeom>
          <a:noFill/>
          <a:ln>
            <a:noFill/>
          </a:ln>
        </p:spPr>
        <p:txBody>
          <a:bodyPr wrap="square" lIns="0" tIns="0" rIns="0" bIns="0" rtlCol="0" anchor="t">
            <a:noAutofit/>
          </a:bodyPr>
          <a:lstStyle/>
          <a:p>
            <a:pPr marL="0" indent="0" algn="l">
              <a:buNone/>
            </a:pPr>
            <a:r>
              <a:rPr lang="en-US" sz="1200" b="1" kern="0" spc="150" dirty="0">
                <a:solidFill>
                  <a:srgbClr val="5E6E68"/>
                </a:solidFill>
                <a:latin typeface="Inter" pitchFamily="34" charset="0"/>
                <a:ea typeface="Inter" pitchFamily="34" charset="-122"/>
                <a:cs typeface="Inter" pitchFamily="34" charset="-120"/>
              </a:rPr>
              <a:t>MOST LIKELY NEXT WORDS</a:t>
            </a:r>
            <a:endParaRPr lang="en-US" sz="1200" dirty="0"/>
          </a:p>
        </p:txBody>
      </p:sp>
      <p:sp>
        <p:nvSpPr>
          <p:cNvPr id="25" name="txt_25"/>
          <p:cNvSpPr txBox="1"/>
          <p:nvPr/>
        </p:nvSpPr>
        <p:spPr>
          <a:xfrm>
            <a:off x="5349240" y="2971800"/>
            <a:ext cx="1463040" cy="457200"/>
          </a:xfrm>
          <a:prstGeom prst="rect">
            <a:avLst/>
          </a:prstGeom>
          <a:noFill/>
          <a:ln>
            <a:noFill/>
          </a:ln>
        </p:spPr>
        <p:txBody>
          <a:bodyPr wrap="square" lIns="0" tIns="0" rIns="0" bIns="0" rtlCol="0" anchor="ctr">
            <a:noAutofit/>
          </a:bodyPr>
          <a:lstStyle/>
          <a:p>
            <a:pPr marL="0" indent="0" algn="l">
              <a:buNone/>
            </a:pPr>
            <a:r>
              <a:rPr lang="en-US" sz="1700" b="1" dirty="0">
                <a:solidFill>
                  <a:srgbClr val="13221D"/>
                </a:solidFill>
                <a:latin typeface="Inter" pitchFamily="34" charset="0"/>
                <a:ea typeface="Inter" pitchFamily="34" charset="-122"/>
                <a:cs typeface="Inter" pitchFamily="34" charset="-120"/>
              </a:rPr>
              <a:t>learn</a:t>
            </a:r>
            <a:endParaRPr lang="en-US" sz="1700" dirty="0"/>
          </a:p>
        </p:txBody>
      </p:sp>
      <p:sp>
        <p:nvSpPr>
          <p:cNvPr id="26" name="track_26"/>
          <p:cNvSpPr/>
          <p:nvPr/>
        </p:nvSpPr>
        <p:spPr>
          <a:xfrm>
            <a:off x="6812280" y="3044952"/>
            <a:ext cx="4005072" cy="310896"/>
          </a:xfrm>
          <a:prstGeom prst="roundRect">
            <a:avLst>
              <a:gd name="adj" fmla="val 50000"/>
            </a:avLst>
          </a:prstGeom>
          <a:solidFill>
            <a:srgbClr val="E8F2ED"/>
          </a:solidFill>
          <a:ln>
            <a:noFill/>
          </a:ln>
        </p:spPr>
        <p:txBody>
          <a:bodyPr wrap="square" lIns="0" tIns="0" rIns="0" bIns="0" rtlCol="0" anchor="t">
            <a:noAutofit/>
          </a:bodyPr>
          <a:lstStyle/>
          <a:p>
            <a:endParaRPr lang="en-US" dirty="0"/>
          </a:p>
        </p:txBody>
      </p:sp>
      <p:sp>
        <p:nvSpPr>
          <p:cNvPr id="27" name="bar_27"/>
          <p:cNvSpPr/>
          <p:nvPr/>
        </p:nvSpPr>
        <p:spPr>
          <a:xfrm>
            <a:off x="6812280" y="3044952"/>
            <a:ext cx="4005072" cy="310896"/>
          </a:xfrm>
          <a:prstGeom prst="roundRect">
            <a:avLst>
              <a:gd name="adj" fmla="val 50000"/>
            </a:avLst>
          </a:prstGeom>
          <a:solidFill>
            <a:srgbClr val="E8613A"/>
          </a:solidFill>
          <a:ln>
            <a:noFill/>
          </a:ln>
        </p:spPr>
        <p:txBody>
          <a:bodyPr wrap="square" lIns="0" tIns="0" rIns="0" bIns="0" rtlCol="0" anchor="t">
            <a:noAutofit/>
          </a:bodyPr>
          <a:lstStyle/>
          <a:p>
            <a:endParaRPr lang="en-US" dirty="0"/>
          </a:p>
        </p:txBody>
      </p:sp>
      <p:sp>
        <p:nvSpPr>
          <p:cNvPr id="28" name="txt_28"/>
          <p:cNvSpPr txBox="1"/>
          <p:nvPr/>
        </p:nvSpPr>
        <p:spPr>
          <a:xfrm>
            <a:off x="10927080" y="2971800"/>
            <a:ext cx="731520" cy="457200"/>
          </a:xfrm>
          <a:prstGeom prst="rect">
            <a:avLst/>
          </a:prstGeom>
          <a:noFill/>
          <a:ln>
            <a:noFill/>
          </a:ln>
        </p:spPr>
        <p:txBody>
          <a:bodyPr wrap="square" lIns="0" tIns="0" rIns="0" bIns="0" rtlCol="0" anchor="ctr">
            <a:noAutofit/>
          </a:bodyPr>
          <a:lstStyle/>
          <a:p>
            <a:pPr marL="0" indent="0" algn="l">
              <a:buNone/>
            </a:pPr>
            <a:r>
              <a:rPr lang="en-US" sz="1500" b="1" dirty="0">
                <a:solidFill>
                  <a:srgbClr val="E8613A"/>
                </a:solidFill>
                <a:latin typeface="Inter" pitchFamily="34" charset="0"/>
                <a:ea typeface="Inter" pitchFamily="34" charset="-122"/>
                <a:cs typeface="Inter" pitchFamily="34" charset="-120"/>
              </a:rPr>
              <a:t>4.5%</a:t>
            </a:r>
            <a:endParaRPr lang="en-US" sz="1500" dirty="0"/>
          </a:p>
        </p:txBody>
      </p:sp>
      <p:sp>
        <p:nvSpPr>
          <p:cNvPr id="29" name="txt_29"/>
          <p:cNvSpPr txBox="1"/>
          <p:nvPr/>
        </p:nvSpPr>
        <p:spPr>
          <a:xfrm>
            <a:off x="5349240" y="3520440"/>
            <a:ext cx="1463040" cy="457200"/>
          </a:xfrm>
          <a:prstGeom prst="rect">
            <a:avLst/>
          </a:prstGeom>
          <a:noFill/>
          <a:ln>
            <a:noFill/>
          </a:ln>
        </p:spPr>
        <p:txBody>
          <a:bodyPr wrap="square" lIns="0" tIns="0" rIns="0" bIns="0" rtlCol="0" anchor="ctr">
            <a:noAutofit/>
          </a:bodyPr>
          <a:lstStyle/>
          <a:p>
            <a:pPr marL="0" indent="0" algn="l">
              <a:buNone/>
            </a:pPr>
            <a:r>
              <a:rPr lang="en-US" sz="1700" b="1" dirty="0">
                <a:solidFill>
                  <a:srgbClr val="13221D"/>
                </a:solidFill>
                <a:latin typeface="Inter" pitchFamily="34" charset="0"/>
                <a:ea typeface="Inter" pitchFamily="34" charset="-122"/>
                <a:cs typeface="Inter" pitchFamily="34" charset="-120"/>
              </a:rPr>
              <a:t>predict</a:t>
            </a:r>
            <a:endParaRPr lang="en-US" sz="1700" dirty="0"/>
          </a:p>
        </p:txBody>
      </p:sp>
      <p:sp>
        <p:nvSpPr>
          <p:cNvPr id="30" name="track_30"/>
          <p:cNvSpPr/>
          <p:nvPr/>
        </p:nvSpPr>
        <p:spPr>
          <a:xfrm>
            <a:off x="6812280" y="3593592"/>
            <a:ext cx="4005072" cy="310896"/>
          </a:xfrm>
          <a:prstGeom prst="roundRect">
            <a:avLst>
              <a:gd name="adj" fmla="val 50000"/>
            </a:avLst>
          </a:prstGeom>
          <a:solidFill>
            <a:srgbClr val="E8F2ED"/>
          </a:solidFill>
          <a:ln>
            <a:noFill/>
          </a:ln>
        </p:spPr>
        <p:txBody>
          <a:bodyPr wrap="square" lIns="0" tIns="0" rIns="0" bIns="0" rtlCol="0" anchor="t">
            <a:noAutofit/>
          </a:bodyPr>
          <a:lstStyle/>
          <a:p>
            <a:endParaRPr lang="en-US" dirty="0"/>
          </a:p>
        </p:txBody>
      </p:sp>
      <p:sp>
        <p:nvSpPr>
          <p:cNvPr id="31" name="bar_31"/>
          <p:cNvSpPr/>
          <p:nvPr/>
        </p:nvSpPr>
        <p:spPr>
          <a:xfrm>
            <a:off x="6812280" y="3593592"/>
            <a:ext cx="3115056" cy="310896"/>
          </a:xfrm>
          <a:prstGeom prst="roundRect">
            <a:avLst>
              <a:gd name="adj" fmla="val 50000"/>
            </a:avLst>
          </a:prstGeom>
          <a:solidFill>
            <a:srgbClr val="1E6B4F"/>
          </a:solidFill>
          <a:ln>
            <a:noFill/>
          </a:ln>
        </p:spPr>
        <p:txBody>
          <a:bodyPr wrap="square" lIns="0" tIns="0" rIns="0" bIns="0" rtlCol="0" anchor="t">
            <a:noAutofit/>
          </a:bodyPr>
          <a:lstStyle/>
          <a:p>
            <a:endParaRPr lang="en-US" dirty="0"/>
          </a:p>
        </p:txBody>
      </p:sp>
      <p:sp>
        <p:nvSpPr>
          <p:cNvPr id="32" name="txt_32"/>
          <p:cNvSpPr txBox="1"/>
          <p:nvPr/>
        </p:nvSpPr>
        <p:spPr>
          <a:xfrm>
            <a:off x="10927080" y="3520440"/>
            <a:ext cx="731520" cy="457200"/>
          </a:xfrm>
          <a:prstGeom prst="rect">
            <a:avLst/>
          </a:prstGeom>
          <a:noFill/>
          <a:ln>
            <a:noFill/>
          </a:ln>
        </p:spPr>
        <p:txBody>
          <a:bodyPr wrap="square" lIns="0" tIns="0" rIns="0" bIns="0" rtlCol="0" anchor="ctr">
            <a:noAutofit/>
          </a:bodyPr>
          <a:lstStyle/>
          <a:p>
            <a:pPr marL="0" indent="0" algn="l">
              <a:buNone/>
            </a:pPr>
            <a:r>
              <a:rPr lang="en-US" sz="1500" b="1" dirty="0">
                <a:solidFill>
                  <a:srgbClr val="1E6B4F"/>
                </a:solidFill>
                <a:latin typeface="Inter" pitchFamily="34" charset="0"/>
                <a:ea typeface="Inter" pitchFamily="34" charset="-122"/>
                <a:cs typeface="Inter" pitchFamily="34" charset="-120"/>
              </a:rPr>
              <a:t>3.5%</a:t>
            </a:r>
            <a:endParaRPr lang="en-US" sz="1500" dirty="0"/>
          </a:p>
        </p:txBody>
      </p:sp>
      <p:sp>
        <p:nvSpPr>
          <p:cNvPr id="33" name="txt_33"/>
          <p:cNvSpPr txBox="1"/>
          <p:nvPr/>
        </p:nvSpPr>
        <p:spPr>
          <a:xfrm>
            <a:off x="5349240" y="4069080"/>
            <a:ext cx="1463040" cy="457200"/>
          </a:xfrm>
          <a:prstGeom prst="rect">
            <a:avLst/>
          </a:prstGeom>
          <a:noFill/>
          <a:ln>
            <a:noFill/>
          </a:ln>
        </p:spPr>
        <p:txBody>
          <a:bodyPr wrap="square" lIns="0" tIns="0" rIns="0" bIns="0" rtlCol="0" anchor="ctr">
            <a:noAutofit/>
          </a:bodyPr>
          <a:lstStyle/>
          <a:p>
            <a:pPr marL="0" indent="0" algn="l">
              <a:buNone/>
            </a:pPr>
            <a:r>
              <a:rPr lang="en-US" sz="1700" b="1" dirty="0">
                <a:solidFill>
                  <a:srgbClr val="13221D"/>
                </a:solidFill>
                <a:latin typeface="Inter" pitchFamily="34" charset="0"/>
                <a:ea typeface="Inter" pitchFamily="34" charset="-122"/>
                <a:cs typeface="Inter" pitchFamily="34" charset="-120"/>
              </a:rPr>
              <a:t>make</a:t>
            </a:r>
            <a:endParaRPr lang="en-US" sz="1700" dirty="0"/>
          </a:p>
        </p:txBody>
      </p:sp>
      <p:sp>
        <p:nvSpPr>
          <p:cNvPr id="34" name="track_34"/>
          <p:cNvSpPr/>
          <p:nvPr/>
        </p:nvSpPr>
        <p:spPr>
          <a:xfrm>
            <a:off x="6812280" y="4142232"/>
            <a:ext cx="4005072" cy="310896"/>
          </a:xfrm>
          <a:prstGeom prst="roundRect">
            <a:avLst>
              <a:gd name="adj" fmla="val 50000"/>
            </a:avLst>
          </a:prstGeom>
          <a:solidFill>
            <a:srgbClr val="E8F2ED"/>
          </a:solidFill>
          <a:ln>
            <a:noFill/>
          </a:ln>
        </p:spPr>
        <p:txBody>
          <a:bodyPr wrap="square" lIns="0" tIns="0" rIns="0" bIns="0" rtlCol="0" anchor="t">
            <a:noAutofit/>
          </a:bodyPr>
          <a:lstStyle/>
          <a:p>
            <a:endParaRPr lang="en-US" dirty="0"/>
          </a:p>
        </p:txBody>
      </p:sp>
      <p:sp>
        <p:nvSpPr>
          <p:cNvPr id="35" name="bar_35"/>
          <p:cNvSpPr/>
          <p:nvPr/>
        </p:nvSpPr>
        <p:spPr>
          <a:xfrm>
            <a:off x="6812280" y="4142232"/>
            <a:ext cx="2848051" cy="310896"/>
          </a:xfrm>
          <a:prstGeom prst="roundRect">
            <a:avLst>
              <a:gd name="adj" fmla="val 50000"/>
            </a:avLst>
          </a:prstGeom>
          <a:solidFill>
            <a:srgbClr val="1E6B4F"/>
          </a:solidFill>
          <a:ln>
            <a:noFill/>
          </a:ln>
        </p:spPr>
        <p:txBody>
          <a:bodyPr wrap="square" lIns="0" tIns="0" rIns="0" bIns="0" rtlCol="0" anchor="t">
            <a:noAutofit/>
          </a:bodyPr>
          <a:lstStyle/>
          <a:p>
            <a:endParaRPr lang="en-US" dirty="0"/>
          </a:p>
        </p:txBody>
      </p:sp>
      <p:sp>
        <p:nvSpPr>
          <p:cNvPr id="36" name="txt_36"/>
          <p:cNvSpPr txBox="1"/>
          <p:nvPr/>
        </p:nvSpPr>
        <p:spPr>
          <a:xfrm>
            <a:off x="10927080" y="4069080"/>
            <a:ext cx="731520" cy="457200"/>
          </a:xfrm>
          <a:prstGeom prst="rect">
            <a:avLst/>
          </a:prstGeom>
          <a:noFill/>
          <a:ln>
            <a:noFill/>
          </a:ln>
        </p:spPr>
        <p:txBody>
          <a:bodyPr wrap="square" lIns="0" tIns="0" rIns="0" bIns="0" rtlCol="0" anchor="ctr">
            <a:noAutofit/>
          </a:bodyPr>
          <a:lstStyle/>
          <a:p>
            <a:pPr marL="0" indent="0" algn="l">
              <a:buNone/>
            </a:pPr>
            <a:r>
              <a:rPr lang="en-US" sz="1500" b="1" dirty="0">
                <a:solidFill>
                  <a:srgbClr val="1E6B4F"/>
                </a:solidFill>
                <a:latin typeface="Inter" pitchFamily="34" charset="0"/>
                <a:ea typeface="Inter" pitchFamily="34" charset="-122"/>
                <a:cs typeface="Inter" pitchFamily="34" charset="-120"/>
              </a:rPr>
              <a:t>3.2%</a:t>
            </a:r>
            <a:endParaRPr lang="en-US" sz="1500" dirty="0"/>
          </a:p>
        </p:txBody>
      </p:sp>
      <p:sp>
        <p:nvSpPr>
          <p:cNvPr id="37" name="txt_37"/>
          <p:cNvSpPr txBox="1"/>
          <p:nvPr/>
        </p:nvSpPr>
        <p:spPr>
          <a:xfrm>
            <a:off x="5349240" y="4617720"/>
            <a:ext cx="1463040" cy="457200"/>
          </a:xfrm>
          <a:prstGeom prst="rect">
            <a:avLst/>
          </a:prstGeom>
          <a:noFill/>
          <a:ln>
            <a:noFill/>
          </a:ln>
        </p:spPr>
        <p:txBody>
          <a:bodyPr wrap="square" lIns="0" tIns="0" rIns="0" bIns="0" rtlCol="0" anchor="ctr">
            <a:noAutofit/>
          </a:bodyPr>
          <a:lstStyle/>
          <a:p>
            <a:pPr marL="0" indent="0" algn="l">
              <a:buNone/>
            </a:pPr>
            <a:r>
              <a:rPr lang="en-US" sz="1700" b="1" dirty="0">
                <a:solidFill>
                  <a:srgbClr val="13221D"/>
                </a:solidFill>
                <a:latin typeface="Inter" pitchFamily="34" charset="0"/>
                <a:ea typeface="Inter" pitchFamily="34" charset="-122"/>
                <a:cs typeface="Inter" pitchFamily="34" charset="-120"/>
              </a:rPr>
              <a:t>understand</a:t>
            </a:r>
            <a:endParaRPr lang="en-US" sz="1700" dirty="0"/>
          </a:p>
        </p:txBody>
      </p:sp>
      <p:sp>
        <p:nvSpPr>
          <p:cNvPr id="38" name="track_38"/>
          <p:cNvSpPr/>
          <p:nvPr/>
        </p:nvSpPr>
        <p:spPr>
          <a:xfrm>
            <a:off x="6812280" y="4690872"/>
            <a:ext cx="4005072" cy="310896"/>
          </a:xfrm>
          <a:prstGeom prst="roundRect">
            <a:avLst>
              <a:gd name="adj" fmla="val 50000"/>
            </a:avLst>
          </a:prstGeom>
          <a:solidFill>
            <a:srgbClr val="E8F2ED"/>
          </a:solidFill>
          <a:ln>
            <a:noFill/>
          </a:ln>
        </p:spPr>
        <p:txBody>
          <a:bodyPr wrap="square" lIns="0" tIns="0" rIns="0" bIns="0" rtlCol="0" anchor="t">
            <a:noAutofit/>
          </a:bodyPr>
          <a:lstStyle/>
          <a:p>
            <a:endParaRPr lang="en-US" dirty="0"/>
          </a:p>
        </p:txBody>
      </p:sp>
      <p:sp>
        <p:nvSpPr>
          <p:cNvPr id="39" name="bar_39"/>
          <p:cNvSpPr/>
          <p:nvPr/>
        </p:nvSpPr>
        <p:spPr>
          <a:xfrm>
            <a:off x="6812280" y="4690872"/>
            <a:ext cx="2759050" cy="310896"/>
          </a:xfrm>
          <a:prstGeom prst="roundRect">
            <a:avLst>
              <a:gd name="adj" fmla="val 50000"/>
            </a:avLst>
          </a:prstGeom>
          <a:solidFill>
            <a:srgbClr val="1E6B4F"/>
          </a:solidFill>
          <a:ln>
            <a:noFill/>
          </a:ln>
        </p:spPr>
        <p:txBody>
          <a:bodyPr wrap="square" lIns="0" tIns="0" rIns="0" bIns="0" rtlCol="0" anchor="t">
            <a:noAutofit/>
          </a:bodyPr>
          <a:lstStyle/>
          <a:p>
            <a:endParaRPr lang="en-US" dirty="0"/>
          </a:p>
        </p:txBody>
      </p:sp>
      <p:sp>
        <p:nvSpPr>
          <p:cNvPr id="40" name="txt_40"/>
          <p:cNvSpPr txBox="1"/>
          <p:nvPr/>
        </p:nvSpPr>
        <p:spPr>
          <a:xfrm>
            <a:off x="10927080" y="4617720"/>
            <a:ext cx="731520" cy="457200"/>
          </a:xfrm>
          <a:prstGeom prst="rect">
            <a:avLst/>
          </a:prstGeom>
          <a:noFill/>
          <a:ln>
            <a:noFill/>
          </a:ln>
        </p:spPr>
        <p:txBody>
          <a:bodyPr wrap="square" lIns="0" tIns="0" rIns="0" bIns="0" rtlCol="0" anchor="ctr">
            <a:noAutofit/>
          </a:bodyPr>
          <a:lstStyle/>
          <a:p>
            <a:pPr marL="0" indent="0" algn="l">
              <a:buNone/>
            </a:pPr>
            <a:r>
              <a:rPr lang="en-US" sz="1500" b="1" dirty="0">
                <a:solidFill>
                  <a:srgbClr val="1E6B4F"/>
                </a:solidFill>
                <a:latin typeface="Inter" pitchFamily="34" charset="0"/>
                <a:ea typeface="Inter" pitchFamily="34" charset="-122"/>
                <a:cs typeface="Inter" pitchFamily="34" charset="-120"/>
              </a:rPr>
              <a:t>3.1%</a:t>
            </a:r>
            <a:endParaRPr lang="en-US" sz="1500" dirty="0"/>
          </a:p>
        </p:txBody>
      </p:sp>
      <p:sp>
        <p:nvSpPr>
          <p:cNvPr id="41" name="txt_41"/>
          <p:cNvSpPr txBox="1"/>
          <p:nvPr/>
        </p:nvSpPr>
        <p:spPr>
          <a:xfrm>
            <a:off x="5349240" y="5166360"/>
            <a:ext cx="1463040" cy="457200"/>
          </a:xfrm>
          <a:prstGeom prst="rect">
            <a:avLst/>
          </a:prstGeom>
          <a:noFill/>
          <a:ln>
            <a:noFill/>
          </a:ln>
        </p:spPr>
        <p:txBody>
          <a:bodyPr wrap="square" lIns="0" tIns="0" rIns="0" bIns="0" rtlCol="0" anchor="ctr">
            <a:noAutofit/>
          </a:bodyPr>
          <a:lstStyle/>
          <a:p>
            <a:pPr marL="0" indent="0" algn="l">
              <a:buNone/>
            </a:pPr>
            <a:r>
              <a:rPr lang="en-US" sz="1700" b="1" dirty="0">
                <a:solidFill>
                  <a:srgbClr val="13221D"/>
                </a:solidFill>
                <a:latin typeface="Inter" pitchFamily="34" charset="0"/>
                <a:ea typeface="Inter" pitchFamily="34" charset="-122"/>
                <a:cs typeface="Inter" pitchFamily="34" charset="-120"/>
              </a:rPr>
              <a:t>do</a:t>
            </a:r>
            <a:endParaRPr lang="en-US" sz="1700" dirty="0"/>
          </a:p>
        </p:txBody>
      </p:sp>
      <p:sp>
        <p:nvSpPr>
          <p:cNvPr id="42" name="track_42"/>
          <p:cNvSpPr/>
          <p:nvPr/>
        </p:nvSpPr>
        <p:spPr>
          <a:xfrm>
            <a:off x="6812280" y="5239512"/>
            <a:ext cx="4005072" cy="310896"/>
          </a:xfrm>
          <a:prstGeom prst="roundRect">
            <a:avLst>
              <a:gd name="adj" fmla="val 50000"/>
            </a:avLst>
          </a:prstGeom>
          <a:solidFill>
            <a:srgbClr val="E8F2ED"/>
          </a:solidFill>
          <a:ln>
            <a:noFill/>
          </a:ln>
        </p:spPr>
        <p:txBody>
          <a:bodyPr wrap="square" lIns="0" tIns="0" rIns="0" bIns="0" rtlCol="0" anchor="t">
            <a:noAutofit/>
          </a:bodyPr>
          <a:lstStyle/>
          <a:p>
            <a:endParaRPr lang="en-US" dirty="0"/>
          </a:p>
        </p:txBody>
      </p:sp>
      <p:sp>
        <p:nvSpPr>
          <p:cNvPr id="43" name="bar_43"/>
          <p:cNvSpPr/>
          <p:nvPr/>
        </p:nvSpPr>
        <p:spPr>
          <a:xfrm>
            <a:off x="6812280" y="5239512"/>
            <a:ext cx="2581046" cy="310896"/>
          </a:xfrm>
          <a:prstGeom prst="roundRect">
            <a:avLst>
              <a:gd name="adj" fmla="val 50000"/>
            </a:avLst>
          </a:prstGeom>
          <a:solidFill>
            <a:srgbClr val="1E6B4F"/>
          </a:solidFill>
          <a:ln>
            <a:noFill/>
          </a:ln>
        </p:spPr>
        <p:txBody>
          <a:bodyPr wrap="square" lIns="0" tIns="0" rIns="0" bIns="0" rtlCol="0" anchor="t">
            <a:noAutofit/>
          </a:bodyPr>
          <a:lstStyle/>
          <a:p>
            <a:endParaRPr lang="en-US" dirty="0"/>
          </a:p>
        </p:txBody>
      </p:sp>
      <p:sp>
        <p:nvSpPr>
          <p:cNvPr id="44" name="txt_44"/>
          <p:cNvSpPr txBox="1"/>
          <p:nvPr/>
        </p:nvSpPr>
        <p:spPr>
          <a:xfrm>
            <a:off x="10927080" y="5166360"/>
            <a:ext cx="731520" cy="457200"/>
          </a:xfrm>
          <a:prstGeom prst="rect">
            <a:avLst/>
          </a:prstGeom>
          <a:noFill/>
          <a:ln>
            <a:noFill/>
          </a:ln>
        </p:spPr>
        <p:txBody>
          <a:bodyPr wrap="square" lIns="0" tIns="0" rIns="0" bIns="0" rtlCol="0" anchor="ctr">
            <a:noAutofit/>
          </a:bodyPr>
          <a:lstStyle/>
          <a:p>
            <a:pPr marL="0" indent="0" algn="l">
              <a:buNone/>
            </a:pPr>
            <a:r>
              <a:rPr lang="en-US" sz="1500" b="1" dirty="0">
                <a:solidFill>
                  <a:srgbClr val="1E6B4F"/>
                </a:solidFill>
                <a:latin typeface="Inter" pitchFamily="34" charset="0"/>
                <a:ea typeface="Inter" pitchFamily="34" charset="-122"/>
                <a:cs typeface="Inter" pitchFamily="34" charset="-120"/>
              </a:rPr>
              <a:t>2.9%</a:t>
            </a:r>
            <a:endParaRPr lang="en-US" sz="1500" dirty="0"/>
          </a:p>
        </p:txBody>
      </p:sp>
      <p:sp>
        <p:nvSpPr>
          <p:cNvPr id="45" name="txt_45"/>
          <p:cNvSpPr txBox="1"/>
          <p:nvPr/>
        </p:nvSpPr>
        <p:spPr>
          <a:xfrm>
            <a:off x="5349240" y="5833872"/>
            <a:ext cx="6291072" cy="274320"/>
          </a:xfrm>
          <a:prstGeom prst="rect">
            <a:avLst/>
          </a:prstGeom>
          <a:noFill/>
          <a:ln>
            <a:noFill/>
          </a:ln>
        </p:spPr>
        <p:txBody>
          <a:bodyPr wrap="square" lIns="0" tIns="0" rIns="0" bIns="0" rtlCol="0" anchor="t">
            <a:noAutofit/>
          </a:bodyPr>
          <a:lstStyle/>
          <a:p>
            <a:pPr marL="0" indent="0" algn="l">
              <a:buNone/>
            </a:pPr>
            <a:r>
              <a:rPr lang="en-US" sz="1100" dirty="0">
                <a:solidFill>
                  <a:srgbClr val="5E6E68"/>
                </a:solidFill>
                <a:latin typeface="Inter" pitchFamily="34" charset="0"/>
                <a:ea typeface="Inter" pitchFamily="34" charset="-122"/>
                <a:cs typeface="Inter" pitchFamily="34" charset="-120"/>
              </a:rPr>
              <a:t>Values from Stephen Wolfram, “What Is ChatGPT Doing … and Why Does It Work?” (2023)</a:t>
            </a:r>
            <a:endParaRPr lang="en-US" sz="1100" dirty="0"/>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Three ways to tell a computer what to do</a:t>
            </a:r>
            <a:endParaRPr lang="en-US" sz="3000" dirty="0"/>
          </a:p>
        </p:txBody>
      </p:sp>
      <p:sp>
        <p:nvSpPr>
          <p:cNvPr id="3" name="time_chip_250"/>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51"/>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52"/>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53"/>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54"/>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55"/>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56"/>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57"/>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58"/>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59"/>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60"/>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61"/>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62"/>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63"/>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64"/>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65"/>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66"/>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67"/>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68"/>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1_card_269"/>
          <p:cNvSpPr/>
          <p:nvPr/>
        </p:nvSpPr>
        <p:spPr>
          <a:xfrm>
            <a:off x="548640" y="1508760"/>
            <a:ext cx="3520440" cy="4343400"/>
          </a:xfrm>
          <a:prstGeom prst="roundRect">
            <a:avLst>
              <a:gd name="adj" fmla="val 3117"/>
            </a:avLst>
          </a:prstGeom>
          <a:solidFill>
            <a:srgbClr val="E8F2ED"/>
          </a:solidFill>
          <a:ln w="12700">
            <a:solidFill>
              <a:srgbClr val="E8F2ED"/>
            </a:solidFill>
            <a:prstDash val="solid"/>
          </a:ln>
        </p:spPr>
        <p:txBody>
          <a:bodyPr/>
          <a:lstStyle/>
          <a:p>
            <a:endParaRPr lang="en-US"/>
          </a:p>
        </p:txBody>
      </p:sp>
      <p:sp>
        <p:nvSpPr>
          <p:cNvPr id="23" name="c1_num_270"/>
          <p:cNvSpPr txBox="1"/>
          <p:nvPr/>
        </p:nvSpPr>
        <p:spPr>
          <a:xfrm>
            <a:off x="868680" y="1783080"/>
            <a:ext cx="685800" cy="685800"/>
          </a:xfrm>
          <a:prstGeom prst="ellipse">
            <a:avLst/>
          </a:prstGeom>
          <a:solidFill>
            <a:srgbClr val="1E6B4F"/>
          </a:solidFill>
          <a:ln/>
        </p:spPr>
        <p:txBody>
          <a:bodyPr wrap="square" lIns="0" tIns="0" rIns="0" bIns="0" rtlCol="0" anchor="ctr"/>
          <a:lstStyle/>
          <a:p>
            <a:pPr marL="0" indent="0" algn="ctr">
              <a:buNone/>
            </a:pPr>
            <a:r>
              <a:rPr lang="en-US" sz="2400" b="1" dirty="0">
                <a:solidFill>
                  <a:srgbClr val="FFFFFF"/>
                </a:solidFill>
                <a:latin typeface="Inter" pitchFamily="34" charset="0"/>
                <a:ea typeface="Inter" pitchFamily="34" charset="-122"/>
                <a:cs typeface="Inter" pitchFamily="34" charset="-120"/>
              </a:rPr>
              <a:t>1</a:t>
            </a:r>
            <a:endParaRPr lang="en-US" sz="2400" dirty="0"/>
          </a:p>
        </p:txBody>
      </p:sp>
      <p:sp>
        <p:nvSpPr>
          <p:cNvPr id="24" name="c1_txt_271"/>
          <p:cNvSpPr txBox="1"/>
          <p:nvPr/>
        </p:nvSpPr>
        <p:spPr>
          <a:xfrm>
            <a:off x="868680" y="2697480"/>
            <a:ext cx="2926080" cy="822960"/>
          </a:xfrm>
          <a:prstGeom prst="rect">
            <a:avLst/>
          </a:prstGeom>
          <a:noFill/>
          <a:ln/>
        </p:spPr>
        <p:txBody>
          <a:bodyPr wrap="square" lIns="0" tIns="0" rIns="0" bIns="0" rtlCol="0" anchor="t"/>
          <a:lstStyle/>
          <a:p>
            <a:pPr marL="0" indent="0">
              <a:buNone/>
            </a:pPr>
            <a:r>
              <a:rPr lang="en-US" sz="2200" b="1" dirty="0">
                <a:solidFill>
                  <a:srgbClr val="13221D"/>
                </a:solidFill>
                <a:latin typeface="Inter" pitchFamily="34" charset="0"/>
                <a:ea typeface="Inter" pitchFamily="34" charset="-122"/>
                <a:cs typeface="Inter" pitchFamily="34" charset="-120"/>
              </a:rPr>
              <a:t>Traditional programming</a:t>
            </a:r>
            <a:endParaRPr lang="en-US" sz="2200" dirty="0"/>
          </a:p>
        </p:txBody>
      </p:sp>
      <p:sp>
        <p:nvSpPr>
          <p:cNvPr id="25" name="c1_txt_272"/>
          <p:cNvSpPr txBox="1"/>
          <p:nvPr/>
        </p:nvSpPr>
        <p:spPr>
          <a:xfrm>
            <a:off x="868680" y="3520440"/>
            <a:ext cx="2926080" cy="137160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The computer does exactly what you tell it, whether you meant it or not.</a:t>
            </a:r>
            <a:endParaRPr lang="en-US" sz="1600" dirty="0"/>
          </a:p>
        </p:txBody>
      </p:sp>
      <p:sp>
        <p:nvSpPr>
          <p:cNvPr id="26" name="c1_pill_273"/>
          <p:cNvSpPr txBox="1"/>
          <p:nvPr/>
        </p:nvSpPr>
        <p:spPr>
          <a:xfrm>
            <a:off x="868680" y="5166360"/>
            <a:ext cx="2880360" cy="329184"/>
          </a:xfrm>
          <a:prstGeom prst="roundRect">
            <a:avLst>
              <a:gd name="adj" fmla="val 50000"/>
            </a:avLst>
          </a:prstGeom>
          <a:solidFill>
            <a:srgbClr val="D3E6DC"/>
          </a:solidFill>
          <a:ln/>
        </p:spPr>
        <p:txBody>
          <a:bodyPr wrap="square" lIns="0" tIns="0" rIns="0" bIns="0" rtlCol="0" anchor="ctr"/>
          <a:lstStyle/>
          <a:p>
            <a:pPr marL="0" indent="0" algn="ctr">
              <a:buNone/>
            </a:pPr>
            <a:r>
              <a:rPr lang="en-US" sz="1200" b="1" dirty="0">
                <a:solidFill>
                  <a:srgbClr val="0E3B2E"/>
                </a:solidFill>
                <a:latin typeface="Inter" pitchFamily="34" charset="0"/>
                <a:ea typeface="Inter" pitchFamily="34" charset="-122"/>
                <a:cs typeface="Inter" pitchFamily="34" charset="-120"/>
              </a:rPr>
              <a:t>Rules written by people</a:t>
            </a:r>
            <a:endParaRPr lang="en-US" sz="1200" dirty="0"/>
          </a:p>
        </p:txBody>
      </p:sp>
      <p:sp>
        <p:nvSpPr>
          <p:cNvPr id="27" name="c2_card_274"/>
          <p:cNvSpPr/>
          <p:nvPr/>
        </p:nvSpPr>
        <p:spPr>
          <a:xfrm>
            <a:off x="4297680" y="1508760"/>
            <a:ext cx="3520440" cy="4343400"/>
          </a:xfrm>
          <a:prstGeom prst="roundRect">
            <a:avLst>
              <a:gd name="adj" fmla="val 3117"/>
            </a:avLst>
          </a:prstGeom>
          <a:solidFill>
            <a:srgbClr val="E8F2ED"/>
          </a:solidFill>
          <a:ln w="12700">
            <a:solidFill>
              <a:srgbClr val="E8F2ED"/>
            </a:solidFill>
            <a:prstDash val="solid"/>
          </a:ln>
        </p:spPr>
        <p:txBody>
          <a:bodyPr/>
          <a:lstStyle/>
          <a:p>
            <a:endParaRPr lang="en-US"/>
          </a:p>
        </p:txBody>
      </p:sp>
      <p:sp>
        <p:nvSpPr>
          <p:cNvPr id="28" name="c2_num_275"/>
          <p:cNvSpPr txBox="1"/>
          <p:nvPr/>
        </p:nvSpPr>
        <p:spPr>
          <a:xfrm>
            <a:off x="4617720" y="1783080"/>
            <a:ext cx="685800" cy="685800"/>
          </a:xfrm>
          <a:prstGeom prst="ellipse">
            <a:avLst/>
          </a:prstGeom>
          <a:solidFill>
            <a:srgbClr val="1E6B4F"/>
          </a:solidFill>
          <a:ln/>
        </p:spPr>
        <p:txBody>
          <a:bodyPr wrap="square" lIns="0" tIns="0" rIns="0" bIns="0" rtlCol="0" anchor="ctr"/>
          <a:lstStyle/>
          <a:p>
            <a:pPr marL="0" indent="0" algn="ctr">
              <a:buNone/>
            </a:pPr>
            <a:r>
              <a:rPr lang="en-US" sz="2400" b="1" dirty="0">
                <a:solidFill>
                  <a:srgbClr val="FFFFFF"/>
                </a:solidFill>
                <a:latin typeface="Inter" pitchFamily="34" charset="0"/>
                <a:ea typeface="Inter" pitchFamily="34" charset="-122"/>
                <a:cs typeface="Inter" pitchFamily="34" charset="-120"/>
              </a:rPr>
              <a:t>2</a:t>
            </a:r>
            <a:endParaRPr lang="en-US" sz="2400" dirty="0"/>
          </a:p>
        </p:txBody>
      </p:sp>
      <p:sp>
        <p:nvSpPr>
          <p:cNvPr id="29" name="c2_txt_276"/>
          <p:cNvSpPr txBox="1"/>
          <p:nvPr/>
        </p:nvSpPr>
        <p:spPr>
          <a:xfrm>
            <a:off x="4617720" y="2697480"/>
            <a:ext cx="2926080" cy="822960"/>
          </a:xfrm>
          <a:prstGeom prst="rect">
            <a:avLst/>
          </a:prstGeom>
          <a:noFill/>
          <a:ln/>
        </p:spPr>
        <p:txBody>
          <a:bodyPr wrap="square" lIns="0" tIns="0" rIns="0" bIns="0" rtlCol="0" anchor="t"/>
          <a:lstStyle/>
          <a:p>
            <a:pPr marL="0" indent="0">
              <a:buNone/>
            </a:pPr>
            <a:r>
              <a:rPr lang="en-US" sz="2200" b="1" dirty="0">
                <a:solidFill>
                  <a:srgbClr val="13221D"/>
                </a:solidFill>
                <a:latin typeface="Inter" pitchFamily="34" charset="0"/>
                <a:ea typeface="Inter" pitchFamily="34" charset="-122"/>
                <a:cs typeface="Inter" pitchFamily="34" charset="-120"/>
              </a:rPr>
              <a:t>Machine learning</a:t>
            </a:r>
            <a:endParaRPr lang="en-US" sz="2200" dirty="0"/>
          </a:p>
        </p:txBody>
      </p:sp>
      <p:sp>
        <p:nvSpPr>
          <p:cNvPr id="30" name="c2_txt_277"/>
          <p:cNvSpPr txBox="1"/>
          <p:nvPr/>
        </p:nvSpPr>
        <p:spPr>
          <a:xfrm>
            <a:off x="4617720" y="3520440"/>
            <a:ext cx="2926080" cy="137160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Learns patterns from data to predict, classify, and recommend.</a:t>
            </a:r>
            <a:endParaRPr lang="en-US" sz="1600" dirty="0"/>
          </a:p>
        </p:txBody>
      </p:sp>
      <p:sp>
        <p:nvSpPr>
          <p:cNvPr id="31" name="c2_pill_278"/>
          <p:cNvSpPr txBox="1"/>
          <p:nvPr/>
        </p:nvSpPr>
        <p:spPr>
          <a:xfrm>
            <a:off x="4617720" y="5166360"/>
            <a:ext cx="2880360" cy="329184"/>
          </a:xfrm>
          <a:prstGeom prst="roundRect">
            <a:avLst>
              <a:gd name="adj" fmla="val 50000"/>
            </a:avLst>
          </a:prstGeom>
          <a:solidFill>
            <a:srgbClr val="D3E6DC"/>
          </a:solidFill>
          <a:ln/>
        </p:spPr>
        <p:txBody>
          <a:bodyPr wrap="square" lIns="0" tIns="0" rIns="0" bIns="0" rtlCol="0" anchor="ctr"/>
          <a:lstStyle/>
          <a:p>
            <a:pPr marL="0" indent="0" algn="ctr">
              <a:buNone/>
            </a:pPr>
            <a:r>
              <a:rPr lang="en-US" sz="1200" b="1" dirty="0">
                <a:solidFill>
                  <a:srgbClr val="0E3B2E"/>
                </a:solidFill>
                <a:latin typeface="Inter" pitchFamily="34" charset="0"/>
                <a:ea typeface="Inter" pitchFamily="34" charset="-122"/>
                <a:cs typeface="Inter" pitchFamily="34" charset="-120"/>
              </a:rPr>
              <a:t>Rules learned from data</a:t>
            </a:r>
            <a:endParaRPr lang="en-US" sz="1200" dirty="0"/>
          </a:p>
        </p:txBody>
      </p:sp>
      <p:sp>
        <p:nvSpPr>
          <p:cNvPr id="32" name="c3_card_279"/>
          <p:cNvSpPr/>
          <p:nvPr/>
        </p:nvSpPr>
        <p:spPr>
          <a:xfrm>
            <a:off x="8046720" y="1508760"/>
            <a:ext cx="3520440" cy="4343400"/>
          </a:xfrm>
          <a:prstGeom prst="roundRect">
            <a:avLst>
              <a:gd name="adj" fmla="val 3117"/>
            </a:avLst>
          </a:prstGeom>
          <a:solidFill>
            <a:srgbClr val="0E3B2E"/>
          </a:solidFill>
          <a:ln w="12700">
            <a:solidFill>
              <a:srgbClr val="0E3B2E"/>
            </a:solidFill>
            <a:prstDash val="solid"/>
          </a:ln>
        </p:spPr>
        <p:txBody>
          <a:bodyPr/>
          <a:lstStyle/>
          <a:p>
            <a:endParaRPr lang="en-US"/>
          </a:p>
        </p:txBody>
      </p:sp>
      <p:sp>
        <p:nvSpPr>
          <p:cNvPr id="33" name="c3_num_280"/>
          <p:cNvSpPr txBox="1"/>
          <p:nvPr/>
        </p:nvSpPr>
        <p:spPr>
          <a:xfrm>
            <a:off x="8366760" y="1783080"/>
            <a:ext cx="685800" cy="685800"/>
          </a:xfrm>
          <a:prstGeom prst="ellipse">
            <a:avLst/>
          </a:prstGeom>
          <a:solidFill>
            <a:srgbClr val="E8613A"/>
          </a:solidFill>
          <a:ln/>
        </p:spPr>
        <p:txBody>
          <a:bodyPr wrap="square" lIns="0" tIns="0" rIns="0" bIns="0" rtlCol="0" anchor="ctr"/>
          <a:lstStyle/>
          <a:p>
            <a:pPr marL="0" indent="0" algn="ctr">
              <a:buNone/>
            </a:pPr>
            <a:r>
              <a:rPr lang="en-US" sz="2400" b="1" dirty="0">
                <a:solidFill>
                  <a:srgbClr val="FFFFFF"/>
                </a:solidFill>
                <a:latin typeface="Inter" pitchFamily="34" charset="0"/>
                <a:ea typeface="Inter" pitchFamily="34" charset="-122"/>
                <a:cs typeface="Inter" pitchFamily="34" charset="-120"/>
              </a:rPr>
              <a:t>3</a:t>
            </a:r>
            <a:endParaRPr lang="en-US" sz="2400" dirty="0"/>
          </a:p>
        </p:txBody>
      </p:sp>
      <p:sp>
        <p:nvSpPr>
          <p:cNvPr id="34" name="c3_txt_281"/>
          <p:cNvSpPr txBox="1"/>
          <p:nvPr/>
        </p:nvSpPr>
        <p:spPr>
          <a:xfrm>
            <a:off x="8366760" y="2697480"/>
            <a:ext cx="2926080" cy="822960"/>
          </a:xfrm>
          <a:prstGeom prst="rect">
            <a:avLst/>
          </a:prstGeom>
          <a:noFill/>
          <a:ln/>
        </p:spPr>
        <p:txBody>
          <a:bodyPr wrap="square" lIns="0" tIns="0" rIns="0" bIns="0" rtlCol="0" anchor="t"/>
          <a:lstStyle/>
          <a:p>
            <a:pPr marL="0" indent="0">
              <a:buNone/>
            </a:pPr>
            <a:r>
              <a:rPr lang="en-US" sz="2200" b="1" dirty="0">
                <a:solidFill>
                  <a:srgbClr val="FFFFFF"/>
                </a:solidFill>
                <a:latin typeface="Inter" pitchFamily="34" charset="0"/>
                <a:ea typeface="Inter" pitchFamily="34" charset="-122"/>
                <a:cs typeface="Inter" pitchFamily="34" charset="-120"/>
              </a:rPr>
              <a:t>Generative AI</a:t>
            </a:r>
            <a:endParaRPr lang="en-US" sz="2200" dirty="0"/>
          </a:p>
        </p:txBody>
      </p:sp>
      <p:sp>
        <p:nvSpPr>
          <p:cNvPr id="35" name="c3_txt_282"/>
          <p:cNvSpPr txBox="1"/>
          <p:nvPr/>
        </p:nvSpPr>
        <p:spPr>
          <a:xfrm>
            <a:off x="8366760" y="3520440"/>
            <a:ext cx="2926080" cy="1371600"/>
          </a:xfrm>
          <a:prstGeom prst="rect">
            <a:avLst/>
          </a:prstGeom>
          <a:noFill/>
          <a:ln/>
        </p:spPr>
        <p:txBody>
          <a:bodyPr wrap="square" lIns="0" tIns="0" rIns="0" bIns="0" rtlCol="0" anchor="t"/>
          <a:lstStyle/>
          <a:p>
            <a:pPr marL="0" indent="0">
              <a:buNone/>
            </a:pPr>
            <a:r>
              <a:rPr lang="en-US" sz="1600" dirty="0">
                <a:solidFill>
                  <a:srgbClr val="D7E7DF"/>
                </a:solidFill>
                <a:latin typeface="Inter" pitchFamily="34" charset="0"/>
                <a:ea typeface="Inter" pitchFamily="34" charset="-122"/>
                <a:cs typeface="Inter" pitchFamily="34" charset="-120"/>
              </a:rPr>
              <a:t>Trained broadly to do many things. Wonderful new behavior, but hard to predict exactly.</a:t>
            </a:r>
            <a:endParaRPr lang="en-US" sz="1600" dirty="0"/>
          </a:p>
        </p:txBody>
      </p:sp>
      <p:sp>
        <p:nvSpPr>
          <p:cNvPr id="36" name="c3_pill_283"/>
          <p:cNvSpPr txBox="1"/>
          <p:nvPr/>
        </p:nvSpPr>
        <p:spPr>
          <a:xfrm>
            <a:off x="8366760" y="5166360"/>
            <a:ext cx="2880360" cy="329184"/>
          </a:xfrm>
          <a:prstGeom prst="roundRect">
            <a:avLst>
              <a:gd name="adj" fmla="val 50000"/>
            </a:avLst>
          </a:prstGeom>
          <a:solidFill>
            <a:srgbClr val="174A3A"/>
          </a:solidFill>
          <a:ln/>
        </p:spPr>
        <p:txBody>
          <a:bodyPr wrap="square" lIns="0" tIns="0" rIns="0" bIns="0" rtlCol="0" anchor="ctr"/>
          <a:lstStyle/>
          <a:p>
            <a:pPr marL="0" indent="0" algn="ctr">
              <a:buNone/>
            </a:pPr>
            <a:r>
              <a:rPr lang="en-US" sz="1200" b="1" dirty="0">
                <a:solidFill>
                  <a:srgbClr val="F2B33D"/>
                </a:solidFill>
                <a:latin typeface="Inter" pitchFamily="34" charset="0"/>
                <a:ea typeface="Inter" pitchFamily="34" charset="-122"/>
                <a:cs typeface="Inter" pitchFamily="34" charset="-120"/>
              </a:rPr>
              <a:t>Text, images, code on demand</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4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4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4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4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400"/>
                                        <p:tgtEl>
                                          <p:spTgt spid="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4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400"/>
                                        <p:tgtEl>
                                          <p:spTgt spid="3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400"/>
                                        <p:tgtEl>
                                          <p:spTgt spid="3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400"/>
                                        <p:tgtEl>
                                          <p:spTgt spid="3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400"/>
                                        <p:tgtEl>
                                          <p:spTgt spid="3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From autocomplete to agents</a:t>
            </a:r>
            <a:endParaRPr lang="en-US" sz="3000" dirty="0"/>
          </a:p>
        </p:txBody>
      </p:sp>
      <p:sp>
        <p:nvSpPr>
          <p:cNvPr id="3" name="time_chip_284"/>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85"/>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86"/>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87"/>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88"/>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89"/>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90"/>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91"/>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92"/>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93"/>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94"/>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95"/>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96"/>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97"/>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98"/>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99"/>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300"/>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301"/>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302"/>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1_card_303"/>
          <p:cNvSpPr/>
          <p:nvPr/>
        </p:nvSpPr>
        <p:spPr>
          <a:xfrm>
            <a:off x="548640" y="1600200"/>
            <a:ext cx="2560320" cy="3566160"/>
          </a:xfrm>
          <a:prstGeom prst="roundRect">
            <a:avLst>
              <a:gd name="adj" fmla="val 4286"/>
            </a:avLst>
          </a:prstGeom>
          <a:solidFill>
            <a:srgbClr val="E8F2ED"/>
          </a:solidFill>
          <a:ln w="12700">
            <a:solidFill>
              <a:srgbClr val="E8F2ED"/>
            </a:solidFill>
            <a:prstDash val="solid"/>
          </a:ln>
        </p:spPr>
        <p:txBody>
          <a:bodyPr/>
          <a:lstStyle/>
          <a:p>
            <a:endParaRPr lang="en-US"/>
          </a:p>
        </p:txBody>
      </p:sp>
      <p:sp>
        <p:nvSpPr>
          <p:cNvPr id="23" name="c1_txt_304"/>
          <p:cNvSpPr txBox="1"/>
          <p:nvPr/>
        </p:nvSpPr>
        <p:spPr>
          <a:xfrm>
            <a:off x="822960" y="1828800"/>
            <a:ext cx="914400" cy="457200"/>
          </a:xfrm>
          <a:prstGeom prst="rect">
            <a:avLst/>
          </a:prstGeom>
          <a:noFill/>
          <a:ln/>
        </p:spPr>
        <p:txBody>
          <a:bodyPr wrap="square" lIns="0" tIns="0" rIns="0" bIns="0" rtlCol="0" anchor="t"/>
          <a:lstStyle/>
          <a:p>
            <a:pPr marL="0" indent="0">
              <a:buNone/>
            </a:pPr>
            <a:r>
              <a:rPr lang="en-US" sz="1800" b="1" dirty="0">
                <a:solidFill>
                  <a:srgbClr val="1E6B4F"/>
                </a:solidFill>
                <a:latin typeface="Inter" pitchFamily="34" charset="0"/>
                <a:ea typeface="Inter" pitchFamily="34" charset="-122"/>
                <a:cs typeface="Inter" pitchFamily="34" charset="-120"/>
              </a:rPr>
              <a:t>01</a:t>
            </a:r>
            <a:endParaRPr lang="en-US" sz="1800" dirty="0"/>
          </a:p>
        </p:txBody>
      </p:sp>
      <p:sp>
        <p:nvSpPr>
          <p:cNvPr id="24" name="c1_txt_305"/>
          <p:cNvSpPr txBox="1"/>
          <p:nvPr/>
        </p:nvSpPr>
        <p:spPr>
          <a:xfrm>
            <a:off x="822960" y="2286000"/>
            <a:ext cx="2103120" cy="82296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Large language model</a:t>
            </a:r>
            <a:endParaRPr lang="en-US" sz="2000" dirty="0"/>
          </a:p>
        </p:txBody>
      </p:sp>
      <p:sp>
        <p:nvSpPr>
          <p:cNvPr id="25" name="c1_txt_306"/>
          <p:cNvSpPr txBox="1"/>
          <p:nvPr/>
        </p:nvSpPr>
        <p:spPr>
          <a:xfrm>
            <a:off x="822960" y="3154680"/>
            <a:ext cx="2103120" cy="685800"/>
          </a:xfrm>
          <a:prstGeom prst="rect">
            <a:avLst/>
          </a:prstGeom>
          <a:noFill/>
          <a:ln/>
        </p:spPr>
        <p:txBody>
          <a:bodyPr wrap="square" lIns="0" tIns="0" rIns="0" bIns="0" rtlCol="0" anchor="t"/>
          <a:lstStyle/>
          <a:p>
            <a:pPr marL="0" indent="0">
              <a:buNone/>
            </a:pPr>
            <a:r>
              <a:rPr lang="en-US" sz="1600" b="1" dirty="0">
                <a:solidFill>
                  <a:srgbClr val="1E6B4F"/>
                </a:solidFill>
                <a:latin typeface="Inter" pitchFamily="34" charset="0"/>
                <a:ea typeface="Inter" pitchFamily="34" charset="-122"/>
                <a:cs typeface="Inter" pitchFamily="34" charset="-120"/>
              </a:rPr>
              <a:t>Guess the next word</a:t>
            </a:r>
            <a:endParaRPr lang="en-US" sz="1600" dirty="0"/>
          </a:p>
        </p:txBody>
      </p:sp>
      <p:sp>
        <p:nvSpPr>
          <p:cNvPr id="26" name="c1_txt_307"/>
          <p:cNvSpPr txBox="1"/>
          <p:nvPr/>
        </p:nvSpPr>
        <p:spPr>
          <a:xfrm>
            <a:off x="822960" y="3840480"/>
            <a:ext cx="2103120" cy="11887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Words in, word out. Trained on huge amounts of text.</a:t>
            </a:r>
            <a:endParaRPr lang="en-US" sz="1400" dirty="0"/>
          </a:p>
        </p:txBody>
      </p:sp>
      <p:sp>
        <p:nvSpPr>
          <p:cNvPr id="27" name="c2_txt_308"/>
          <p:cNvSpPr txBox="1"/>
          <p:nvPr/>
        </p:nvSpPr>
        <p:spPr>
          <a:xfrm>
            <a:off x="3090672" y="3108960"/>
            <a:ext cx="320040" cy="548640"/>
          </a:xfrm>
          <a:prstGeom prst="rect">
            <a:avLst/>
          </a:prstGeom>
          <a:noFill/>
          <a:ln/>
        </p:spPr>
        <p:txBody>
          <a:bodyPr wrap="square" lIns="0" tIns="0" rIns="0" bIns="0" rtlCol="0" anchor="ctr"/>
          <a:lstStyle/>
          <a:p>
            <a:pPr marL="0" indent="0" algn="ctr">
              <a:buNone/>
            </a:pPr>
            <a:r>
              <a:rPr lang="en-US" sz="3000" b="1" dirty="0">
                <a:solidFill>
                  <a:srgbClr val="A9C4B8"/>
                </a:solidFill>
                <a:latin typeface="Inter" pitchFamily="34" charset="0"/>
                <a:ea typeface="Inter" pitchFamily="34" charset="-122"/>
                <a:cs typeface="Inter" pitchFamily="34" charset="-120"/>
              </a:rPr>
              <a:t>›</a:t>
            </a:r>
            <a:endParaRPr lang="en-US" sz="3000" dirty="0"/>
          </a:p>
        </p:txBody>
      </p:sp>
      <p:sp>
        <p:nvSpPr>
          <p:cNvPr id="28" name="c2_card_309"/>
          <p:cNvSpPr/>
          <p:nvPr/>
        </p:nvSpPr>
        <p:spPr>
          <a:xfrm>
            <a:off x="3392424" y="1600200"/>
            <a:ext cx="2560320" cy="3566160"/>
          </a:xfrm>
          <a:prstGeom prst="roundRect">
            <a:avLst>
              <a:gd name="adj" fmla="val 4286"/>
            </a:avLst>
          </a:prstGeom>
          <a:solidFill>
            <a:srgbClr val="E8F2ED"/>
          </a:solidFill>
          <a:ln w="12700">
            <a:solidFill>
              <a:srgbClr val="E8F2ED"/>
            </a:solidFill>
            <a:prstDash val="solid"/>
          </a:ln>
        </p:spPr>
        <p:txBody>
          <a:bodyPr/>
          <a:lstStyle/>
          <a:p>
            <a:endParaRPr lang="en-US"/>
          </a:p>
        </p:txBody>
      </p:sp>
      <p:sp>
        <p:nvSpPr>
          <p:cNvPr id="29" name="c2_txt_310"/>
          <p:cNvSpPr txBox="1"/>
          <p:nvPr/>
        </p:nvSpPr>
        <p:spPr>
          <a:xfrm>
            <a:off x="3666744" y="1828800"/>
            <a:ext cx="914400" cy="457200"/>
          </a:xfrm>
          <a:prstGeom prst="rect">
            <a:avLst/>
          </a:prstGeom>
          <a:noFill/>
          <a:ln/>
        </p:spPr>
        <p:txBody>
          <a:bodyPr wrap="square" lIns="0" tIns="0" rIns="0" bIns="0" rtlCol="0" anchor="t"/>
          <a:lstStyle/>
          <a:p>
            <a:pPr marL="0" indent="0">
              <a:buNone/>
            </a:pPr>
            <a:r>
              <a:rPr lang="en-US" sz="1800" b="1" dirty="0">
                <a:solidFill>
                  <a:srgbClr val="1E6B4F"/>
                </a:solidFill>
                <a:latin typeface="Inter" pitchFamily="34" charset="0"/>
                <a:ea typeface="Inter" pitchFamily="34" charset="-122"/>
                <a:cs typeface="Inter" pitchFamily="34" charset="-120"/>
              </a:rPr>
              <a:t>02</a:t>
            </a:r>
            <a:endParaRPr lang="en-US" sz="1800" dirty="0"/>
          </a:p>
        </p:txBody>
      </p:sp>
      <p:sp>
        <p:nvSpPr>
          <p:cNvPr id="30" name="c2_txt_311"/>
          <p:cNvSpPr txBox="1"/>
          <p:nvPr/>
        </p:nvSpPr>
        <p:spPr>
          <a:xfrm>
            <a:off x="3666744" y="2286000"/>
            <a:ext cx="2103120" cy="82296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Chatbot</a:t>
            </a:r>
            <a:endParaRPr lang="en-US" sz="2000" dirty="0"/>
          </a:p>
        </p:txBody>
      </p:sp>
      <p:sp>
        <p:nvSpPr>
          <p:cNvPr id="31" name="c2_txt_312"/>
          <p:cNvSpPr txBox="1"/>
          <p:nvPr/>
        </p:nvSpPr>
        <p:spPr>
          <a:xfrm>
            <a:off x="3666744" y="3154680"/>
            <a:ext cx="2103120" cy="685800"/>
          </a:xfrm>
          <a:prstGeom prst="rect">
            <a:avLst/>
          </a:prstGeom>
          <a:noFill/>
          <a:ln/>
        </p:spPr>
        <p:txBody>
          <a:bodyPr wrap="square" lIns="0" tIns="0" rIns="0" bIns="0" rtlCol="0" anchor="t"/>
          <a:lstStyle/>
          <a:p>
            <a:pPr marL="0" indent="0">
              <a:buNone/>
            </a:pPr>
            <a:r>
              <a:rPr lang="en-US" sz="1600" b="1" dirty="0">
                <a:solidFill>
                  <a:srgbClr val="1E6B4F"/>
                </a:solidFill>
                <a:latin typeface="Inter" pitchFamily="34" charset="0"/>
                <a:ea typeface="Inter" pitchFamily="34" charset="-122"/>
                <a:cs typeface="Inter" pitchFamily="34" charset="-120"/>
              </a:rPr>
              <a:t>Hold a conversation</a:t>
            </a:r>
            <a:endParaRPr lang="en-US" sz="1600" dirty="0"/>
          </a:p>
        </p:txBody>
      </p:sp>
      <p:sp>
        <p:nvSpPr>
          <p:cNvPr id="32" name="c2_txt_313"/>
          <p:cNvSpPr txBox="1"/>
          <p:nvPr/>
        </p:nvSpPr>
        <p:spPr>
          <a:xfrm>
            <a:off x="3666744" y="3840480"/>
            <a:ext cx="2103120" cy="11887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Tuned with human feedback to follow instructions.</a:t>
            </a:r>
            <a:endParaRPr lang="en-US" sz="1400" dirty="0"/>
          </a:p>
        </p:txBody>
      </p:sp>
      <p:sp>
        <p:nvSpPr>
          <p:cNvPr id="33" name="c3_txt_314"/>
          <p:cNvSpPr txBox="1"/>
          <p:nvPr/>
        </p:nvSpPr>
        <p:spPr>
          <a:xfrm>
            <a:off x="5934456" y="3108960"/>
            <a:ext cx="320040" cy="548640"/>
          </a:xfrm>
          <a:prstGeom prst="rect">
            <a:avLst/>
          </a:prstGeom>
          <a:noFill/>
          <a:ln/>
        </p:spPr>
        <p:txBody>
          <a:bodyPr wrap="square" lIns="0" tIns="0" rIns="0" bIns="0" rtlCol="0" anchor="ctr"/>
          <a:lstStyle/>
          <a:p>
            <a:pPr marL="0" indent="0" algn="ctr">
              <a:buNone/>
            </a:pPr>
            <a:r>
              <a:rPr lang="en-US" sz="3000" b="1" dirty="0">
                <a:solidFill>
                  <a:srgbClr val="A9C4B8"/>
                </a:solidFill>
                <a:latin typeface="Inter" pitchFamily="34" charset="0"/>
                <a:ea typeface="Inter" pitchFamily="34" charset="-122"/>
                <a:cs typeface="Inter" pitchFamily="34" charset="-120"/>
              </a:rPr>
              <a:t>›</a:t>
            </a:r>
            <a:endParaRPr lang="en-US" sz="3000" dirty="0"/>
          </a:p>
        </p:txBody>
      </p:sp>
      <p:sp>
        <p:nvSpPr>
          <p:cNvPr id="34" name="c3_card_315"/>
          <p:cNvSpPr/>
          <p:nvPr/>
        </p:nvSpPr>
        <p:spPr>
          <a:xfrm>
            <a:off x="6236208" y="1600200"/>
            <a:ext cx="2560320" cy="3566160"/>
          </a:xfrm>
          <a:prstGeom prst="roundRect">
            <a:avLst>
              <a:gd name="adj" fmla="val 4286"/>
            </a:avLst>
          </a:prstGeom>
          <a:solidFill>
            <a:srgbClr val="E8F2ED"/>
          </a:solidFill>
          <a:ln w="12700">
            <a:solidFill>
              <a:srgbClr val="E8F2ED"/>
            </a:solidFill>
            <a:prstDash val="solid"/>
          </a:ln>
        </p:spPr>
        <p:txBody>
          <a:bodyPr/>
          <a:lstStyle/>
          <a:p>
            <a:endParaRPr lang="en-US"/>
          </a:p>
        </p:txBody>
      </p:sp>
      <p:sp>
        <p:nvSpPr>
          <p:cNvPr id="35" name="c3_txt_316"/>
          <p:cNvSpPr txBox="1"/>
          <p:nvPr/>
        </p:nvSpPr>
        <p:spPr>
          <a:xfrm>
            <a:off x="6510528" y="1828800"/>
            <a:ext cx="914400" cy="457200"/>
          </a:xfrm>
          <a:prstGeom prst="rect">
            <a:avLst/>
          </a:prstGeom>
          <a:noFill/>
          <a:ln/>
        </p:spPr>
        <p:txBody>
          <a:bodyPr wrap="square" lIns="0" tIns="0" rIns="0" bIns="0" rtlCol="0" anchor="t"/>
          <a:lstStyle/>
          <a:p>
            <a:pPr marL="0" indent="0">
              <a:buNone/>
            </a:pPr>
            <a:r>
              <a:rPr lang="en-US" sz="1800" b="1" dirty="0">
                <a:solidFill>
                  <a:srgbClr val="1E6B4F"/>
                </a:solidFill>
                <a:latin typeface="Inter" pitchFamily="34" charset="0"/>
                <a:ea typeface="Inter" pitchFamily="34" charset="-122"/>
                <a:cs typeface="Inter" pitchFamily="34" charset="-120"/>
              </a:rPr>
              <a:t>03</a:t>
            </a:r>
            <a:endParaRPr lang="en-US" sz="1800" dirty="0"/>
          </a:p>
        </p:txBody>
      </p:sp>
      <p:sp>
        <p:nvSpPr>
          <p:cNvPr id="36" name="c3_txt_317"/>
          <p:cNvSpPr txBox="1"/>
          <p:nvPr/>
        </p:nvSpPr>
        <p:spPr>
          <a:xfrm>
            <a:off x="6510528" y="2286000"/>
            <a:ext cx="2103120" cy="82296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Reasoning model</a:t>
            </a:r>
            <a:endParaRPr lang="en-US" sz="2000" dirty="0"/>
          </a:p>
        </p:txBody>
      </p:sp>
      <p:sp>
        <p:nvSpPr>
          <p:cNvPr id="37" name="c3_txt_318"/>
          <p:cNvSpPr txBox="1"/>
          <p:nvPr/>
        </p:nvSpPr>
        <p:spPr>
          <a:xfrm>
            <a:off x="6510528" y="3154680"/>
            <a:ext cx="2103120" cy="685800"/>
          </a:xfrm>
          <a:prstGeom prst="rect">
            <a:avLst/>
          </a:prstGeom>
          <a:noFill/>
          <a:ln/>
        </p:spPr>
        <p:txBody>
          <a:bodyPr wrap="square" lIns="0" tIns="0" rIns="0" bIns="0" rtlCol="0" anchor="t"/>
          <a:lstStyle/>
          <a:p>
            <a:pPr marL="0" indent="0">
              <a:buNone/>
            </a:pPr>
            <a:r>
              <a:rPr lang="en-US" sz="1600" b="1" dirty="0">
                <a:solidFill>
                  <a:srgbClr val="1E6B4F"/>
                </a:solidFill>
                <a:latin typeface="Inter" pitchFamily="34" charset="0"/>
                <a:ea typeface="Inter" pitchFamily="34" charset="-122"/>
                <a:cs typeface="Inter" pitchFamily="34" charset="-120"/>
              </a:rPr>
              <a:t>Work through a problem</a:t>
            </a:r>
            <a:endParaRPr lang="en-US" sz="1600" dirty="0"/>
          </a:p>
        </p:txBody>
      </p:sp>
      <p:sp>
        <p:nvSpPr>
          <p:cNvPr id="38" name="c3_txt_319"/>
          <p:cNvSpPr txBox="1"/>
          <p:nvPr/>
        </p:nvSpPr>
        <p:spPr>
          <a:xfrm>
            <a:off x="6510528" y="3840480"/>
            <a:ext cx="2103120" cy="11887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Writes hidden steps before it answers.</a:t>
            </a:r>
            <a:endParaRPr lang="en-US" sz="1400" dirty="0"/>
          </a:p>
        </p:txBody>
      </p:sp>
      <p:sp>
        <p:nvSpPr>
          <p:cNvPr id="39" name="c4_txt_320"/>
          <p:cNvSpPr txBox="1"/>
          <p:nvPr/>
        </p:nvSpPr>
        <p:spPr>
          <a:xfrm>
            <a:off x="8778240" y="3108960"/>
            <a:ext cx="320040" cy="548640"/>
          </a:xfrm>
          <a:prstGeom prst="rect">
            <a:avLst/>
          </a:prstGeom>
          <a:noFill/>
          <a:ln/>
        </p:spPr>
        <p:txBody>
          <a:bodyPr wrap="square" lIns="0" tIns="0" rIns="0" bIns="0" rtlCol="0" anchor="ctr"/>
          <a:lstStyle/>
          <a:p>
            <a:pPr marL="0" indent="0" algn="ctr">
              <a:buNone/>
            </a:pPr>
            <a:r>
              <a:rPr lang="en-US" sz="3000" b="1" dirty="0">
                <a:solidFill>
                  <a:srgbClr val="A9C4B8"/>
                </a:solidFill>
                <a:latin typeface="Inter" pitchFamily="34" charset="0"/>
                <a:ea typeface="Inter" pitchFamily="34" charset="-122"/>
                <a:cs typeface="Inter" pitchFamily="34" charset="-120"/>
              </a:rPr>
              <a:t>›</a:t>
            </a:r>
            <a:endParaRPr lang="en-US" sz="3000" dirty="0"/>
          </a:p>
        </p:txBody>
      </p:sp>
      <p:sp>
        <p:nvSpPr>
          <p:cNvPr id="40" name="c4_card_321"/>
          <p:cNvSpPr/>
          <p:nvPr/>
        </p:nvSpPr>
        <p:spPr>
          <a:xfrm>
            <a:off x="9079992" y="1600200"/>
            <a:ext cx="2560320" cy="3566160"/>
          </a:xfrm>
          <a:prstGeom prst="roundRect">
            <a:avLst>
              <a:gd name="adj" fmla="val 4286"/>
            </a:avLst>
          </a:prstGeom>
          <a:solidFill>
            <a:srgbClr val="FCE7DF"/>
          </a:solidFill>
          <a:ln w="12700">
            <a:solidFill>
              <a:srgbClr val="FCE7DF"/>
            </a:solidFill>
            <a:prstDash val="solid"/>
          </a:ln>
        </p:spPr>
        <p:txBody>
          <a:bodyPr/>
          <a:lstStyle/>
          <a:p>
            <a:endParaRPr lang="en-US"/>
          </a:p>
        </p:txBody>
      </p:sp>
      <p:sp>
        <p:nvSpPr>
          <p:cNvPr id="41" name="c4_txt_322"/>
          <p:cNvSpPr txBox="1"/>
          <p:nvPr/>
        </p:nvSpPr>
        <p:spPr>
          <a:xfrm>
            <a:off x="9354312" y="1828800"/>
            <a:ext cx="914400" cy="457200"/>
          </a:xfrm>
          <a:prstGeom prst="rect">
            <a:avLst/>
          </a:prstGeom>
          <a:noFill/>
          <a:ln/>
        </p:spPr>
        <p:txBody>
          <a:bodyPr wrap="square" lIns="0" tIns="0" rIns="0" bIns="0" rtlCol="0" anchor="t"/>
          <a:lstStyle/>
          <a:p>
            <a:pPr marL="0" indent="0">
              <a:buNone/>
            </a:pPr>
            <a:r>
              <a:rPr lang="en-US" sz="1800" b="1" dirty="0">
                <a:solidFill>
                  <a:srgbClr val="E8613A"/>
                </a:solidFill>
                <a:latin typeface="Inter" pitchFamily="34" charset="0"/>
                <a:ea typeface="Inter" pitchFamily="34" charset="-122"/>
                <a:cs typeface="Inter" pitchFamily="34" charset="-120"/>
              </a:rPr>
              <a:t>04</a:t>
            </a:r>
            <a:endParaRPr lang="en-US" sz="1800" dirty="0"/>
          </a:p>
        </p:txBody>
      </p:sp>
      <p:sp>
        <p:nvSpPr>
          <p:cNvPr id="42" name="c4_txt_323"/>
          <p:cNvSpPr txBox="1"/>
          <p:nvPr/>
        </p:nvSpPr>
        <p:spPr>
          <a:xfrm>
            <a:off x="9354312" y="2286000"/>
            <a:ext cx="2103120" cy="82296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Agentic system</a:t>
            </a:r>
            <a:endParaRPr lang="en-US" sz="2000" dirty="0"/>
          </a:p>
        </p:txBody>
      </p:sp>
      <p:sp>
        <p:nvSpPr>
          <p:cNvPr id="43" name="c4_txt_324"/>
          <p:cNvSpPr txBox="1"/>
          <p:nvPr/>
        </p:nvSpPr>
        <p:spPr>
          <a:xfrm>
            <a:off x="9354312" y="3154680"/>
            <a:ext cx="2103120" cy="685800"/>
          </a:xfrm>
          <a:prstGeom prst="rect">
            <a:avLst/>
          </a:prstGeom>
          <a:noFill/>
          <a:ln/>
        </p:spPr>
        <p:txBody>
          <a:bodyPr wrap="square" lIns="0" tIns="0" rIns="0" bIns="0" rtlCol="0" anchor="t"/>
          <a:lstStyle/>
          <a:p>
            <a:pPr marL="0" indent="0">
              <a:buNone/>
            </a:pPr>
            <a:r>
              <a:rPr lang="en-US" sz="1600" b="1" dirty="0">
                <a:solidFill>
                  <a:srgbClr val="E8613A"/>
                </a:solidFill>
                <a:latin typeface="Inter" pitchFamily="34" charset="0"/>
                <a:ea typeface="Inter" pitchFamily="34" charset="-122"/>
                <a:cs typeface="Inter" pitchFamily="34" charset="-120"/>
              </a:rPr>
              <a:t>Act in the world</a:t>
            </a:r>
            <a:endParaRPr lang="en-US" sz="1600" dirty="0"/>
          </a:p>
        </p:txBody>
      </p:sp>
      <p:sp>
        <p:nvSpPr>
          <p:cNvPr id="44" name="c4_txt_325"/>
          <p:cNvSpPr txBox="1"/>
          <p:nvPr/>
        </p:nvSpPr>
        <p:spPr>
          <a:xfrm>
            <a:off x="9354312" y="3840480"/>
            <a:ext cx="2103120" cy="11887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Searches the web, runs code, sends email, edits files.</a:t>
            </a:r>
            <a:endParaRPr lang="en-US" sz="1400" dirty="0"/>
          </a:p>
        </p:txBody>
      </p:sp>
      <p:sp>
        <p:nvSpPr>
          <p:cNvPr id="45" name="c5_txt_326"/>
          <p:cNvSpPr txBox="1"/>
          <p:nvPr/>
        </p:nvSpPr>
        <p:spPr>
          <a:xfrm>
            <a:off x="548640" y="5486400"/>
            <a:ext cx="10058400" cy="457200"/>
          </a:xfrm>
          <a:prstGeom prst="rect">
            <a:avLst/>
          </a:prstGeom>
          <a:noFill/>
          <a:ln/>
        </p:spPr>
        <p:txBody>
          <a:bodyPr wrap="square" lIns="0" tIns="0" rIns="0" bIns="0" rtlCol="0" anchor="t"/>
          <a:lstStyle/>
          <a:p>
            <a:pPr marL="0" indent="0">
              <a:buNone/>
            </a:pPr>
            <a:r>
              <a:rPr lang="en-US" sz="1800" b="1" dirty="0">
                <a:solidFill>
                  <a:srgbClr val="13221D"/>
                </a:solidFill>
                <a:latin typeface="Inter" pitchFamily="34" charset="0"/>
                <a:ea typeface="Inter" pitchFamily="34" charset="-122"/>
                <a:cs typeface="Inter" pitchFamily="34" charset="-120"/>
              </a:rPr>
              <a:t>Each step adds capability, and each step adds new ways to fail.</a:t>
            </a:r>
            <a:endParaRPr lang="en-US" sz="1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4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4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4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4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400"/>
                                        <p:tgtEl>
                                          <p:spTgt spid="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4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400"/>
                                        <p:tgtEl>
                                          <p:spTgt spid="3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400"/>
                                        <p:tgtEl>
                                          <p:spTgt spid="3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400"/>
                                        <p:tgtEl>
                                          <p:spTgt spid="3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400"/>
                                        <p:tgtEl>
                                          <p:spTgt spid="3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400"/>
                                        <p:tgtEl>
                                          <p:spTgt spid="3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400"/>
                                        <p:tgtEl>
                                          <p:spTgt spid="3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400"/>
                                        <p:tgtEl>
                                          <p:spTgt spid="3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400"/>
                                        <p:tgtEl>
                                          <p:spTgt spid="3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400"/>
                                        <p:tgtEl>
                                          <p:spTgt spid="4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400"/>
                                        <p:tgtEl>
                                          <p:spTgt spid="4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400"/>
                                        <p:tgtEl>
                                          <p:spTgt spid="4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400"/>
                                        <p:tgtEl>
                                          <p:spTgt spid="4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400"/>
                                        <p:tgtEl>
                                          <p:spTgt spid="4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fade">
                                      <p:cBhvr>
                                        <p:cTn id="84" dur="4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The good, the bad, and the ugl-AI</a:t>
            </a:r>
            <a:endParaRPr lang="en-US" sz="3000" dirty="0"/>
          </a:p>
        </p:txBody>
      </p:sp>
      <p:sp>
        <p:nvSpPr>
          <p:cNvPr id="3" name="time_chip_327"/>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328"/>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329"/>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330"/>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331"/>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332"/>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333"/>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334"/>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335"/>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336"/>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337"/>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338"/>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339"/>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340"/>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341"/>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342"/>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343"/>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344"/>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345"/>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1_card_346"/>
          <p:cNvSpPr/>
          <p:nvPr/>
        </p:nvSpPr>
        <p:spPr>
          <a:xfrm>
            <a:off x="548640" y="1463040"/>
            <a:ext cx="3520440" cy="4526280"/>
          </a:xfrm>
          <a:prstGeom prst="roundRect">
            <a:avLst>
              <a:gd name="adj" fmla="val 3117"/>
            </a:avLst>
          </a:prstGeom>
          <a:solidFill>
            <a:srgbClr val="E8F2ED"/>
          </a:solidFill>
          <a:ln w="12700">
            <a:solidFill>
              <a:srgbClr val="E8F2ED"/>
            </a:solidFill>
            <a:prstDash val="solid"/>
          </a:ln>
        </p:spPr>
        <p:txBody>
          <a:bodyPr/>
          <a:lstStyle/>
          <a:p>
            <a:endParaRPr lang="en-US"/>
          </a:p>
        </p:txBody>
      </p:sp>
      <p:sp>
        <p:nvSpPr>
          <p:cNvPr id="23" name="c1_card_347"/>
          <p:cNvSpPr/>
          <p:nvPr/>
        </p:nvSpPr>
        <p:spPr>
          <a:xfrm>
            <a:off x="777240" y="1691640"/>
            <a:ext cx="3063240" cy="1600200"/>
          </a:xfrm>
          <a:prstGeom prst="roundRect">
            <a:avLst>
              <a:gd name="adj" fmla="val 6857"/>
            </a:avLst>
          </a:prstGeom>
          <a:solidFill>
            <a:srgbClr val="FFFFFF"/>
          </a:solidFill>
          <a:ln w="12700">
            <a:solidFill>
              <a:srgbClr val="FFFFFF"/>
            </a:solidFill>
            <a:prstDash val="solid"/>
          </a:ln>
        </p:spPr>
        <p:txBody>
          <a:bodyPr/>
          <a:lstStyle/>
          <a:p>
            <a:endParaRPr lang="en-US"/>
          </a:p>
        </p:txBody>
      </p:sp>
      <p:pic>
        <p:nvPicPr>
          <p:cNvPr id="24" name="c1_img_the_good_348" descr="/home/claude/assets/the_good.png"/>
          <p:cNvPicPr>
            <a:picLocks noChangeAspect="1"/>
          </p:cNvPicPr>
          <p:nvPr/>
        </p:nvPicPr>
        <p:blipFill>
          <a:blip r:embed="rId3"/>
          <a:stretch>
            <a:fillRect/>
          </a:stretch>
        </p:blipFill>
        <p:spPr>
          <a:xfrm>
            <a:off x="1103462" y="1755648"/>
            <a:ext cx="2410795" cy="1463040"/>
          </a:xfrm>
          <a:prstGeom prst="rect">
            <a:avLst/>
          </a:prstGeom>
        </p:spPr>
      </p:pic>
      <p:sp>
        <p:nvSpPr>
          <p:cNvPr id="25" name="c1_txt_349"/>
          <p:cNvSpPr txBox="1"/>
          <p:nvPr/>
        </p:nvSpPr>
        <p:spPr>
          <a:xfrm>
            <a:off x="1051560" y="3566160"/>
            <a:ext cx="2788920" cy="73152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Protein structure prediction (AlphaFold)</a:t>
            </a:r>
            <a:endParaRPr lang="en-US" sz="1600" dirty="0"/>
          </a:p>
        </p:txBody>
      </p:sp>
      <p:sp>
        <p:nvSpPr>
          <p:cNvPr id="26" name="c1_dot_350"/>
          <p:cNvSpPr/>
          <p:nvPr/>
        </p:nvSpPr>
        <p:spPr>
          <a:xfrm>
            <a:off x="822960" y="3657600"/>
            <a:ext cx="118872" cy="118872"/>
          </a:xfrm>
          <a:prstGeom prst="ellipse">
            <a:avLst/>
          </a:prstGeom>
          <a:solidFill>
            <a:srgbClr val="1E6B4F"/>
          </a:solidFill>
          <a:ln w="12700">
            <a:solidFill>
              <a:srgbClr val="FFFFFF"/>
            </a:solidFill>
            <a:prstDash val="solid"/>
          </a:ln>
        </p:spPr>
        <p:txBody>
          <a:bodyPr/>
          <a:lstStyle/>
          <a:p>
            <a:endParaRPr lang="en-US"/>
          </a:p>
        </p:txBody>
      </p:sp>
      <p:sp>
        <p:nvSpPr>
          <p:cNvPr id="27" name="c1_txt_351"/>
          <p:cNvSpPr txBox="1"/>
          <p:nvPr/>
        </p:nvSpPr>
        <p:spPr>
          <a:xfrm>
            <a:off x="1051560" y="4343400"/>
            <a:ext cx="2788920" cy="73152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Real progress on language tasks</a:t>
            </a:r>
            <a:endParaRPr lang="en-US" sz="1600" dirty="0"/>
          </a:p>
        </p:txBody>
      </p:sp>
      <p:sp>
        <p:nvSpPr>
          <p:cNvPr id="28" name="c1_dot_352"/>
          <p:cNvSpPr/>
          <p:nvPr/>
        </p:nvSpPr>
        <p:spPr>
          <a:xfrm>
            <a:off x="822960" y="4434840"/>
            <a:ext cx="118872" cy="118872"/>
          </a:xfrm>
          <a:prstGeom prst="ellipse">
            <a:avLst/>
          </a:prstGeom>
          <a:solidFill>
            <a:srgbClr val="1E6B4F"/>
          </a:solidFill>
          <a:ln w="12700">
            <a:solidFill>
              <a:srgbClr val="FFFFFF"/>
            </a:solidFill>
            <a:prstDash val="solid"/>
          </a:ln>
        </p:spPr>
        <p:txBody>
          <a:bodyPr/>
          <a:lstStyle/>
          <a:p>
            <a:endParaRPr lang="en-US"/>
          </a:p>
        </p:txBody>
      </p:sp>
      <p:sp>
        <p:nvSpPr>
          <p:cNvPr id="29" name="c2_card_353"/>
          <p:cNvSpPr/>
          <p:nvPr/>
        </p:nvSpPr>
        <p:spPr>
          <a:xfrm>
            <a:off x="4297680" y="1463040"/>
            <a:ext cx="3520440" cy="4526280"/>
          </a:xfrm>
          <a:prstGeom prst="roundRect">
            <a:avLst>
              <a:gd name="adj" fmla="val 3117"/>
            </a:avLst>
          </a:prstGeom>
          <a:solidFill>
            <a:srgbClr val="E8F2ED"/>
          </a:solidFill>
          <a:ln w="12700">
            <a:solidFill>
              <a:srgbClr val="E8F2ED"/>
            </a:solidFill>
            <a:prstDash val="solid"/>
          </a:ln>
        </p:spPr>
        <p:txBody>
          <a:bodyPr/>
          <a:lstStyle/>
          <a:p>
            <a:endParaRPr lang="en-US"/>
          </a:p>
        </p:txBody>
      </p:sp>
      <p:sp>
        <p:nvSpPr>
          <p:cNvPr id="30" name="c2_card_354"/>
          <p:cNvSpPr/>
          <p:nvPr/>
        </p:nvSpPr>
        <p:spPr>
          <a:xfrm>
            <a:off x="4526280" y="1691640"/>
            <a:ext cx="3063240" cy="1600200"/>
          </a:xfrm>
          <a:prstGeom prst="roundRect">
            <a:avLst>
              <a:gd name="adj" fmla="val 6857"/>
            </a:avLst>
          </a:prstGeom>
          <a:solidFill>
            <a:srgbClr val="FFFFFF"/>
          </a:solidFill>
          <a:ln w="12700">
            <a:solidFill>
              <a:srgbClr val="FFFFFF"/>
            </a:solidFill>
            <a:prstDash val="solid"/>
          </a:ln>
        </p:spPr>
        <p:txBody>
          <a:bodyPr/>
          <a:lstStyle/>
          <a:p>
            <a:endParaRPr lang="en-US"/>
          </a:p>
        </p:txBody>
      </p:sp>
      <p:pic>
        <p:nvPicPr>
          <p:cNvPr id="31" name="c2_img_the_bad_355" descr="/home/claude/assets/the_bad.png"/>
          <p:cNvPicPr>
            <a:picLocks noChangeAspect="1"/>
          </p:cNvPicPr>
          <p:nvPr/>
        </p:nvPicPr>
        <p:blipFill>
          <a:blip r:embed="rId4"/>
          <a:stretch>
            <a:fillRect/>
          </a:stretch>
        </p:blipFill>
        <p:spPr>
          <a:xfrm>
            <a:off x="5156479" y="1755648"/>
            <a:ext cx="1802843" cy="1463040"/>
          </a:xfrm>
          <a:prstGeom prst="rect">
            <a:avLst/>
          </a:prstGeom>
        </p:spPr>
      </p:pic>
      <p:sp>
        <p:nvSpPr>
          <p:cNvPr id="32" name="c2_txt_356"/>
          <p:cNvSpPr txBox="1"/>
          <p:nvPr/>
        </p:nvSpPr>
        <p:spPr>
          <a:xfrm>
            <a:off x="4800600" y="3566160"/>
            <a:ext cx="2788920" cy="73152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Rising electricity costs</a:t>
            </a:r>
            <a:endParaRPr lang="en-US" sz="1600" dirty="0"/>
          </a:p>
        </p:txBody>
      </p:sp>
      <p:sp>
        <p:nvSpPr>
          <p:cNvPr id="33" name="c2_dot_357"/>
          <p:cNvSpPr/>
          <p:nvPr/>
        </p:nvSpPr>
        <p:spPr>
          <a:xfrm>
            <a:off x="4572000" y="3657600"/>
            <a:ext cx="118872" cy="118872"/>
          </a:xfrm>
          <a:prstGeom prst="ellipse">
            <a:avLst/>
          </a:prstGeom>
          <a:solidFill>
            <a:srgbClr val="1E6B4F"/>
          </a:solidFill>
          <a:ln w="12700">
            <a:solidFill>
              <a:srgbClr val="FFFFFF"/>
            </a:solidFill>
            <a:prstDash val="solid"/>
          </a:ln>
        </p:spPr>
        <p:txBody>
          <a:bodyPr/>
          <a:lstStyle/>
          <a:p>
            <a:endParaRPr lang="en-US"/>
          </a:p>
        </p:txBody>
      </p:sp>
      <p:sp>
        <p:nvSpPr>
          <p:cNvPr id="34" name="c2_txt_358"/>
          <p:cNvSpPr txBox="1"/>
          <p:nvPr/>
        </p:nvSpPr>
        <p:spPr>
          <a:xfrm>
            <a:off x="4800600" y="4343400"/>
            <a:ext cx="2788920" cy="73152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Copyright and intellectual property</a:t>
            </a:r>
            <a:endParaRPr lang="en-US" sz="1600" dirty="0"/>
          </a:p>
        </p:txBody>
      </p:sp>
      <p:sp>
        <p:nvSpPr>
          <p:cNvPr id="35" name="c2_dot_359"/>
          <p:cNvSpPr/>
          <p:nvPr/>
        </p:nvSpPr>
        <p:spPr>
          <a:xfrm>
            <a:off x="4572000" y="4434840"/>
            <a:ext cx="118872" cy="118872"/>
          </a:xfrm>
          <a:prstGeom prst="ellipse">
            <a:avLst/>
          </a:prstGeom>
          <a:solidFill>
            <a:srgbClr val="1E6B4F"/>
          </a:solidFill>
          <a:ln w="12700">
            <a:solidFill>
              <a:srgbClr val="FFFFFF"/>
            </a:solidFill>
            <a:prstDash val="solid"/>
          </a:ln>
        </p:spPr>
        <p:txBody>
          <a:bodyPr/>
          <a:lstStyle/>
          <a:p>
            <a:endParaRPr lang="en-US"/>
          </a:p>
        </p:txBody>
      </p:sp>
      <p:sp>
        <p:nvSpPr>
          <p:cNvPr id="36" name="c3_card_360"/>
          <p:cNvSpPr/>
          <p:nvPr/>
        </p:nvSpPr>
        <p:spPr>
          <a:xfrm>
            <a:off x="8046720" y="1463040"/>
            <a:ext cx="3520440" cy="4526280"/>
          </a:xfrm>
          <a:prstGeom prst="roundRect">
            <a:avLst>
              <a:gd name="adj" fmla="val 3117"/>
            </a:avLst>
          </a:prstGeom>
          <a:solidFill>
            <a:srgbClr val="FCE7DF"/>
          </a:solidFill>
          <a:ln w="12700">
            <a:solidFill>
              <a:srgbClr val="FCE7DF"/>
            </a:solidFill>
            <a:prstDash val="solid"/>
          </a:ln>
        </p:spPr>
        <p:txBody>
          <a:bodyPr/>
          <a:lstStyle/>
          <a:p>
            <a:endParaRPr lang="en-US"/>
          </a:p>
        </p:txBody>
      </p:sp>
      <p:sp>
        <p:nvSpPr>
          <p:cNvPr id="37" name="c3_card_361"/>
          <p:cNvSpPr/>
          <p:nvPr/>
        </p:nvSpPr>
        <p:spPr>
          <a:xfrm>
            <a:off x="8275320" y="1691640"/>
            <a:ext cx="3063240" cy="1600200"/>
          </a:xfrm>
          <a:prstGeom prst="roundRect">
            <a:avLst>
              <a:gd name="adj" fmla="val 6857"/>
            </a:avLst>
          </a:prstGeom>
          <a:solidFill>
            <a:srgbClr val="FFFFFF"/>
          </a:solidFill>
          <a:ln w="12700">
            <a:solidFill>
              <a:srgbClr val="FFFFFF"/>
            </a:solidFill>
            <a:prstDash val="solid"/>
          </a:ln>
        </p:spPr>
        <p:txBody>
          <a:bodyPr/>
          <a:lstStyle/>
          <a:p>
            <a:endParaRPr lang="en-US"/>
          </a:p>
        </p:txBody>
      </p:sp>
      <p:pic>
        <p:nvPicPr>
          <p:cNvPr id="38" name="c3_img_the_ugly_362" descr="/home/claude/assets/the_ugly.png"/>
          <p:cNvPicPr>
            <a:picLocks noChangeAspect="1"/>
          </p:cNvPicPr>
          <p:nvPr/>
        </p:nvPicPr>
        <p:blipFill>
          <a:blip r:embed="rId5"/>
          <a:stretch>
            <a:fillRect/>
          </a:stretch>
        </p:blipFill>
        <p:spPr>
          <a:xfrm>
            <a:off x="8738689" y="1755648"/>
            <a:ext cx="2136503" cy="1463040"/>
          </a:xfrm>
          <a:prstGeom prst="rect">
            <a:avLst/>
          </a:prstGeom>
        </p:spPr>
      </p:pic>
      <p:sp>
        <p:nvSpPr>
          <p:cNvPr id="39" name="c3_txt_363"/>
          <p:cNvSpPr txBox="1"/>
          <p:nvPr/>
        </p:nvSpPr>
        <p:spPr>
          <a:xfrm>
            <a:off x="8549640" y="3566160"/>
            <a:ext cx="2788920" cy="73152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Question answering, but it makes things up</a:t>
            </a:r>
            <a:endParaRPr lang="en-US" sz="1600" dirty="0"/>
          </a:p>
        </p:txBody>
      </p:sp>
      <p:sp>
        <p:nvSpPr>
          <p:cNvPr id="40" name="c3_dot_364"/>
          <p:cNvSpPr/>
          <p:nvPr/>
        </p:nvSpPr>
        <p:spPr>
          <a:xfrm>
            <a:off x="8321040" y="3657600"/>
            <a:ext cx="118872" cy="118872"/>
          </a:xfrm>
          <a:prstGeom prst="ellipse">
            <a:avLst/>
          </a:prstGeom>
          <a:solidFill>
            <a:srgbClr val="E8613A"/>
          </a:solidFill>
          <a:ln w="12700">
            <a:solidFill>
              <a:srgbClr val="FFFFFF"/>
            </a:solidFill>
            <a:prstDash val="solid"/>
          </a:ln>
        </p:spPr>
        <p:txBody>
          <a:bodyPr/>
          <a:lstStyle/>
          <a:p>
            <a:endParaRPr lang="en-US"/>
          </a:p>
        </p:txBody>
      </p:sp>
      <p:sp>
        <p:nvSpPr>
          <p:cNvPr id="41" name="c3_txt_365"/>
          <p:cNvSpPr txBox="1"/>
          <p:nvPr/>
        </p:nvSpPr>
        <p:spPr>
          <a:xfrm>
            <a:off x="8549640" y="4343400"/>
            <a:ext cx="2788920" cy="73152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Study aid, but it can block learning</a:t>
            </a:r>
            <a:endParaRPr lang="en-US" sz="1600" dirty="0"/>
          </a:p>
        </p:txBody>
      </p:sp>
      <p:sp>
        <p:nvSpPr>
          <p:cNvPr id="42" name="c3_dot_366"/>
          <p:cNvSpPr/>
          <p:nvPr/>
        </p:nvSpPr>
        <p:spPr>
          <a:xfrm>
            <a:off x="8321040" y="4434840"/>
            <a:ext cx="118872" cy="118872"/>
          </a:xfrm>
          <a:prstGeom prst="ellipse">
            <a:avLst/>
          </a:prstGeom>
          <a:solidFill>
            <a:srgbClr val="E8613A"/>
          </a:solidFill>
          <a:ln w="12700">
            <a:solidFill>
              <a:srgbClr val="FFFFFF"/>
            </a:solidFill>
            <a:prstDash val="solid"/>
          </a:ln>
        </p:spPr>
        <p:txBody>
          <a:bodyPr/>
          <a:lstStyle/>
          <a:p>
            <a:endParaRPr lang="en-US"/>
          </a:p>
        </p:txBody>
      </p:sp>
      <p:sp>
        <p:nvSpPr>
          <p:cNvPr id="43" name="c3_txt_367"/>
          <p:cNvSpPr txBox="1"/>
          <p:nvPr/>
        </p:nvSpPr>
        <p:spPr>
          <a:xfrm>
            <a:off x="8549640" y="5120640"/>
            <a:ext cx="2788920" cy="73152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Companionship, but people can spiral</a:t>
            </a:r>
            <a:endParaRPr lang="en-US" sz="1600" dirty="0"/>
          </a:p>
        </p:txBody>
      </p:sp>
      <p:sp>
        <p:nvSpPr>
          <p:cNvPr id="44" name="c3_dot_368"/>
          <p:cNvSpPr/>
          <p:nvPr/>
        </p:nvSpPr>
        <p:spPr>
          <a:xfrm>
            <a:off x="8321040" y="5212080"/>
            <a:ext cx="118872" cy="118872"/>
          </a:xfrm>
          <a:prstGeom prst="ellipse">
            <a:avLst/>
          </a:prstGeom>
          <a:solidFill>
            <a:srgbClr val="E8613A"/>
          </a:solidFill>
          <a:ln w="12700">
            <a:solidFill>
              <a:srgbClr val="FFFFFF"/>
            </a:solidFill>
            <a:prstDash val="solid"/>
          </a:ln>
        </p:spPr>
        <p:txBody>
          <a:bodyP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4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4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4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4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400"/>
                                        <p:tgtEl>
                                          <p:spTgt spid="30"/>
                                        </p:tgtEl>
                                      </p:cBhvr>
                                    </p:animEffect>
                                  </p:childTnLst>
                                </p:cTn>
                              </p:par>
                              <p:par>
                                <p:cTn id="34" presetID="10"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4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400"/>
                                        <p:tgtEl>
                                          <p:spTgt spid="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400"/>
                                        <p:tgtEl>
                                          <p:spTgt spid="3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400"/>
                                        <p:tgtEl>
                                          <p:spTgt spid="3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400"/>
                                        <p:tgtEl>
                                          <p:spTgt spid="3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400"/>
                                        <p:tgtEl>
                                          <p:spTgt spid="3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400"/>
                                        <p:tgtEl>
                                          <p:spTgt spid="37"/>
                                        </p:tgtEl>
                                      </p:cBhvr>
                                    </p:animEffect>
                                  </p:childTnLst>
                                </p:cTn>
                              </p:par>
                              <p:par>
                                <p:cTn id="57" presetID="10" presetClass="entr" presetSubtype="0" fill="hold"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400"/>
                                        <p:tgtEl>
                                          <p:spTgt spid="3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400"/>
                                        <p:tgtEl>
                                          <p:spTgt spid="3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400"/>
                                        <p:tgtEl>
                                          <p:spTgt spid="4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400"/>
                                        <p:tgtEl>
                                          <p:spTgt spid="4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400"/>
                                        <p:tgtEl>
                                          <p:spTgt spid="4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fade">
                                      <p:cBhvr>
                                        <p:cTn id="74" dur="400"/>
                                        <p:tgtEl>
                                          <p:spTgt spid="4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4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5" grpId="0" animBg="1"/>
      <p:bldP spid="26" grpId="0" animBg="1"/>
      <p:bldP spid="27" grpId="0" animBg="1"/>
      <p:bldP spid="28" grpId="0" animBg="1"/>
      <p:bldP spid="29" grpId="0" animBg="1"/>
      <p:bldP spid="30" grpId="0" animBg="1"/>
      <p:bldP spid="32" grpId="0" animBg="1"/>
      <p:bldP spid="33" grpId="0" animBg="1"/>
      <p:bldP spid="34" grpId="0" animBg="1"/>
      <p:bldP spid="35" grpId="0" animBg="1"/>
      <p:bldP spid="36" grpId="0" animBg="1"/>
      <p:bldP spid="37" grpId="0" animBg="1"/>
      <p:bldP spid="39" grpId="0" animBg="1"/>
      <p:bldP spid="40" grpId="0" animBg="1"/>
      <p:bldP spid="41" grpId="0" animBg="1"/>
      <p:bldP spid="42" grpId="0" animBg="1"/>
      <p:bldP spid="43" grpId="0" animBg="1"/>
      <p:bldP spid="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Fluent, confident, and wrong</a:t>
            </a:r>
            <a:endParaRPr lang="en-US" sz="3000" dirty="0"/>
          </a:p>
        </p:txBody>
      </p:sp>
      <p:sp>
        <p:nvSpPr>
          <p:cNvPr id="3" name="time_chip_369"/>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370"/>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371"/>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372"/>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373"/>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374"/>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375"/>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376"/>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377"/>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378"/>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379"/>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380"/>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381"/>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382"/>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383"/>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384"/>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385"/>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386"/>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387"/>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ard_388"/>
          <p:cNvSpPr/>
          <p:nvPr/>
        </p:nvSpPr>
        <p:spPr>
          <a:xfrm>
            <a:off x="548640" y="1417320"/>
            <a:ext cx="6309360" cy="4572000"/>
          </a:xfrm>
          <a:prstGeom prst="roundRect">
            <a:avLst>
              <a:gd name="adj" fmla="val 2400"/>
            </a:avLst>
          </a:prstGeom>
          <a:solidFill>
            <a:srgbClr val="F4F8F6"/>
          </a:solidFill>
          <a:ln w="12700">
            <a:solidFill>
              <a:srgbClr val="D9E1DD"/>
            </a:solidFill>
            <a:prstDash val="solid"/>
          </a:ln>
        </p:spPr>
        <p:txBody>
          <a:bodyPr/>
          <a:lstStyle/>
          <a:p>
            <a:endParaRPr lang="en-US"/>
          </a:p>
        </p:txBody>
      </p:sp>
      <p:pic>
        <p:nvPicPr>
          <p:cNvPr id="23" name="img_chatgpt_provost_389" descr="/home/claude/assets/chatgpt_provost.png"/>
          <p:cNvPicPr>
            <a:picLocks noChangeAspect="1"/>
          </p:cNvPicPr>
          <p:nvPr/>
        </p:nvPicPr>
        <p:blipFill>
          <a:blip r:embed="rId3"/>
          <a:stretch>
            <a:fillRect/>
          </a:stretch>
        </p:blipFill>
        <p:spPr>
          <a:xfrm>
            <a:off x="777240" y="1618534"/>
            <a:ext cx="5852160" cy="4169572"/>
          </a:xfrm>
          <a:prstGeom prst="rect">
            <a:avLst/>
          </a:prstGeom>
          <a:effectLst>
            <a:outerShdw blurRad="101600" dist="25400" dir="5400000" algn="bl" rotWithShape="0">
              <a:srgbClr val="000000">
                <a:alpha val="18000"/>
              </a:srgbClr>
            </a:outerShdw>
          </a:effectLst>
        </p:spPr>
      </p:pic>
      <p:sp>
        <p:nvSpPr>
          <p:cNvPr id="24" name="c1_txt_390"/>
          <p:cNvSpPr txBox="1"/>
          <p:nvPr/>
        </p:nvSpPr>
        <p:spPr>
          <a:xfrm>
            <a:off x="7315200" y="1600200"/>
            <a:ext cx="4297680" cy="173736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Ask a chatbot about Tulane's provost and you get a detailed, polished biography, with details that are made up.</a:t>
            </a:r>
            <a:endParaRPr lang="en-US" sz="2000" dirty="0"/>
          </a:p>
        </p:txBody>
      </p:sp>
      <p:sp>
        <p:nvSpPr>
          <p:cNvPr id="25" name="c2_card_391"/>
          <p:cNvSpPr/>
          <p:nvPr/>
        </p:nvSpPr>
        <p:spPr>
          <a:xfrm>
            <a:off x="7315200" y="3520440"/>
            <a:ext cx="4325112" cy="1508760"/>
          </a:xfrm>
          <a:prstGeom prst="roundRect">
            <a:avLst>
              <a:gd name="adj" fmla="val 7273"/>
            </a:avLst>
          </a:prstGeom>
          <a:solidFill>
            <a:srgbClr val="E8F2ED"/>
          </a:solidFill>
          <a:ln w="12700">
            <a:solidFill>
              <a:srgbClr val="E8F2ED"/>
            </a:solidFill>
            <a:prstDash val="solid"/>
          </a:ln>
        </p:spPr>
        <p:txBody>
          <a:bodyPr/>
          <a:lstStyle/>
          <a:p>
            <a:endParaRPr lang="en-US"/>
          </a:p>
        </p:txBody>
      </p:sp>
      <p:sp>
        <p:nvSpPr>
          <p:cNvPr id="26" name="c2_txt_392"/>
          <p:cNvSpPr txBox="1"/>
          <p:nvPr/>
        </p:nvSpPr>
        <p:spPr>
          <a:xfrm>
            <a:off x="7543800" y="3657600"/>
            <a:ext cx="3931920" cy="1280160"/>
          </a:xfrm>
          <a:prstGeom prst="rect">
            <a:avLst/>
          </a:prstGeom>
          <a:noFill/>
          <a:ln/>
        </p:spPr>
        <p:txBody>
          <a:bodyPr wrap="square" lIns="0" tIns="0" rIns="0" bIns="0" rtlCol="0" anchor="t"/>
          <a:lstStyle/>
          <a:p>
            <a:pPr marL="0" indent="0">
              <a:buNone/>
            </a:pPr>
            <a:r>
              <a:rPr lang="en-US" sz="1500" dirty="0">
                <a:solidFill>
                  <a:srgbClr val="13221D"/>
                </a:solidFill>
                <a:latin typeface="Inter" pitchFamily="34" charset="0"/>
                <a:ea typeface="Inter" pitchFamily="34" charset="-122"/>
                <a:cs typeface="Inter" pitchFamily="34" charset="-120"/>
              </a:rPr>
              <a:t>Often called “hallucination.” Nick avoids the word: it anthropomorphizes a random number generator.</a:t>
            </a:r>
            <a:endParaRPr lang="en-US" sz="1500" dirty="0"/>
          </a:p>
        </p:txBody>
      </p:sp>
      <p:sp>
        <p:nvSpPr>
          <p:cNvPr id="27" name="c3_txt_393"/>
          <p:cNvSpPr txBox="1"/>
          <p:nvPr/>
        </p:nvSpPr>
        <p:spPr>
          <a:xfrm>
            <a:off x="7315200" y="5303520"/>
            <a:ext cx="4297680" cy="548640"/>
          </a:xfrm>
          <a:prstGeom prst="rect">
            <a:avLst/>
          </a:prstGeom>
          <a:noFill/>
          <a:ln/>
        </p:spPr>
        <p:txBody>
          <a:bodyPr wrap="square" lIns="0" tIns="0" rIns="0" bIns="0" rtlCol="0" anchor="t"/>
          <a:lstStyle/>
          <a:p>
            <a:pPr marL="0" indent="0">
              <a:buNone/>
            </a:pPr>
            <a:r>
              <a:rPr lang="en-US" sz="1600" b="1" dirty="0">
                <a:solidFill>
                  <a:srgbClr val="E8613A"/>
                </a:solidFill>
                <a:latin typeface="Inter" pitchFamily="34" charset="0"/>
                <a:ea typeface="Inter" pitchFamily="34" charset="-122"/>
                <a:cs typeface="Inter" pitchFamily="34" charset="-120"/>
              </a:rPr>
              <a:t>Check every output. Test, test, and test again.</a:t>
            </a:r>
            <a:endParaRPr lang="en-US" sz="16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400"/>
                                        <p:tgtEl>
                                          <p:spTgt spid="2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What’s at stake?</a:t>
            </a:r>
            <a:endParaRPr lang="en-US" sz="3000" dirty="0"/>
          </a:p>
        </p:txBody>
      </p:sp>
      <p:sp>
        <p:nvSpPr>
          <p:cNvPr id="3" name="time_chip_20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20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20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209"/>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21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211"/>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21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21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21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21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21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21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21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21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22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22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22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22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22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pic>
        <p:nvPicPr>
          <p:cNvPr id="22" name="face_tagging_22" descr="Automatic face tagging on a personal photo"/>
          <p:cNvPicPr>
            <a:picLocks noChangeAspect="1"/>
          </p:cNvPicPr>
          <p:nvPr/>
        </p:nvPicPr>
        <p:blipFill>
          <a:blip r:embed="rId3"/>
          <a:srcRect t="8567" b="8567"/>
          <a:stretch>
            <a:fillRect/>
          </a:stretch>
        </p:blipFill>
        <p:spPr>
          <a:xfrm>
            <a:off x="1686195" y="1417320"/>
            <a:ext cx="3950208" cy="4389120"/>
          </a:xfrm>
          <a:prstGeom prst="roundRect">
            <a:avLst>
              <a:gd name="adj" fmla="val 2546"/>
            </a:avLst>
          </a:prstGeom>
        </p:spPr>
      </p:pic>
      <p:pic>
        <p:nvPicPr>
          <p:cNvPr id="23" name="traffic_23" descr="Computer vision tracking cars on a highway"/>
          <p:cNvPicPr>
            <a:picLocks noChangeAspect="1"/>
          </p:cNvPicPr>
          <p:nvPr/>
        </p:nvPicPr>
        <p:blipFill>
          <a:blip r:embed="rId4"/>
          <a:srcRect t="6" b="6"/>
          <a:stretch>
            <a:fillRect/>
          </a:stretch>
        </p:blipFill>
        <p:spPr>
          <a:xfrm>
            <a:off x="5865003" y="1417320"/>
            <a:ext cx="4637753" cy="1719597"/>
          </a:xfrm>
          <a:prstGeom prst="roundRect">
            <a:avLst>
              <a:gd name="adj" fmla="val 5849"/>
            </a:avLst>
          </a:prstGeom>
        </p:spPr>
      </p:pic>
      <p:pic>
        <p:nvPicPr>
          <p:cNvPr id="24" name="face_recog_24" descr="Face recognition system matching pedestrians"/>
          <p:cNvPicPr>
            <a:picLocks noChangeAspect="1"/>
          </p:cNvPicPr>
          <p:nvPr/>
        </p:nvPicPr>
        <p:blipFill>
          <a:blip r:embed="rId5"/>
          <a:srcRect t="8680" b="8680"/>
          <a:stretch>
            <a:fillRect/>
          </a:stretch>
        </p:blipFill>
        <p:spPr>
          <a:xfrm>
            <a:off x="5865003" y="3365517"/>
            <a:ext cx="4637753" cy="2440923"/>
          </a:xfrm>
          <a:prstGeom prst="roundRect">
            <a:avLst>
              <a:gd name="adj" fmla="val 4120"/>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4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4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What's at stake, right here in New Orleans</a:t>
            </a:r>
            <a:endParaRPr lang="en-US" sz="3000" dirty="0"/>
          </a:p>
        </p:txBody>
      </p:sp>
      <p:sp>
        <p:nvSpPr>
          <p:cNvPr id="3" name="time_chip_394"/>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395"/>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396"/>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397"/>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398"/>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399"/>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400"/>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401"/>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402"/>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403"/>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404"/>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405"/>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406"/>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407"/>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408"/>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409"/>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410"/>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411"/>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412"/>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1_card_413"/>
          <p:cNvSpPr/>
          <p:nvPr/>
        </p:nvSpPr>
        <p:spPr>
          <a:xfrm>
            <a:off x="548640" y="1508760"/>
            <a:ext cx="3520440" cy="3017520"/>
          </a:xfrm>
          <a:prstGeom prst="roundRect">
            <a:avLst>
              <a:gd name="adj" fmla="val 3636"/>
            </a:avLst>
          </a:prstGeom>
          <a:solidFill>
            <a:srgbClr val="FFFFFF"/>
          </a:solidFill>
          <a:ln w="12700">
            <a:solidFill>
              <a:srgbClr val="D9E1DD"/>
            </a:solidFill>
            <a:prstDash val="solid"/>
          </a:ln>
        </p:spPr>
        <p:txBody>
          <a:bodyPr/>
          <a:lstStyle/>
          <a:p>
            <a:endParaRPr lang="en-US"/>
          </a:p>
        </p:txBody>
      </p:sp>
      <p:pic>
        <p:nvPicPr>
          <p:cNvPr id="23" name="c1_img_news_facial_414" descr="/home/claude/assets/news_facial.png"/>
          <p:cNvPicPr>
            <a:picLocks noChangeAspect="1"/>
          </p:cNvPicPr>
          <p:nvPr/>
        </p:nvPicPr>
        <p:blipFill>
          <a:blip r:embed="rId3"/>
          <a:stretch>
            <a:fillRect/>
          </a:stretch>
        </p:blipFill>
        <p:spPr>
          <a:xfrm>
            <a:off x="731520" y="2136559"/>
            <a:ext cx="3154680" cy="1761922"/>
          </a:xfrm>
          <a:prstGeom prst="rect">
            <a:avLst/>
          </a:prstGeom>
        </p:spPr>
      </p:pic>
      <p:sp>
        <p:nvSpPr>
          <p:cNvPr id="24" name="c2_card_415"/>
          <p:cNvSpPr/>
          <p:nvPr/>
        </p:nvSpPr>
        <p:spPr>
          <a:xfrm>
            <a:off x="4297680" y="1508760"/>
            <a:ext cx="3520440" cy="3017520"/>
          </a:xfrm>
          <a:prstGeom prst="roundRect">
            <a:avLst>
              <a:gd name="adj" fmla="val 3636"/>
            </a:avLst>
          </a:prstGeom>
          <a:solidFill>
            <a:srgbClr val="FFFFFF"/>
          </a:solidFill>
          <a:ln w="12700">
            <a:solidFill>
              <a:srgbClr val="D9E1DD"/>
            </a:solidFill>
            <a:prstDash val="solid"/>
          </a:ln>
        </p:spPr>
        <p:txBody>
          <a:bodyPr/>
          <a:lstStyle/>
          <a:p>
            <a:endParaRPr lang="en-US"/>
          </a:p>
        </p:txBody>
      </p:sp>
      <p:pic>
        <p:nvPicPr>
          <p:cNvPr id="25" name="c2_img_news_palantir_416" descr="/home/claude/assets/news_palantir.png"/>
          <p:cNvPicPr>
            <a:picLocks noChangeAspect="1"/>
          </p:cNvPicPr>
          <p:nvPr/>
        </p:nvPicPr>
        <p:blipFill>
          <a:blip r:embed="rId4"/>
          <a:stretch>
            <a:fillRect/>
          </a:stretch>
        </p:blipFill>
        <p:spPr>
          <a:xfrm>
            <a:off x="4480560" y="2379511"/>
            <a:ext cx="3154680" cy="1276019"/>
          </a:xfrm>
          <a:prstGeom prst="rect">
            <a:avLst/>
          </a:prstGeom>
        </p:spPr>
      </p:pic>
      <p:sp>
        <p:nvSpPr>
          <p:cNvPr id="26" name="c3_card_417"/>
          <p:cNvSpPr/>
          <p:nvPr/>
        </p:nvSpPr>
        <p:spPr>
          <a:xfrm>
            <a:off x="8046720" y="1508760"/>
            <a:ext cx="3520440" cy="3017520"/>
          </a:xfrm>
          <a:prstGeom prst="roundRect">
            <a:avLst>
              <a:gd name="adj" fmla="val 3636"/>
            </a:avLst>
          </a:prstGeom>
          <a:solidFill>
            <a:srgbClr val="FFFFFF"/>
          </a:solidFill>
          <a:ln w="12700">
            <a:solidFill>
              <a:srgbClr val="D9E1DD"/>
            </a:solidFill>
            <a:prstDash val="solid"/>
          </a:ln>
        </p:spPr>
        <p:txBody>
          <a:bodyPr/>
          <a:lstStyle/>
          <a:p>
            <a:endParaRPr lang="en-US"/>
          </a:p>
        </p:txBody>
      </p:sp>
      <p:pic>
        <p:nvPicPr>
          <p:cNvPr id="27" name="c3_img_news_npr_418" descr="/home/claude/assets/news_npr.png"/>
          <p:cNvPicPr>
            <a:picLocks noChangeAspect="1"/>
          </p:cNvPicPr>
          <p:nvPr/>
        </p:nvPicPr>
        <p:blipFill>
          <a:blip r:embed="rId5"/>
          <a:stretch>
            <a:fillRect/>
          </a:stretch>
        </p:blipFill>
        <p:spPr>
          <a:xfrm>
            <a:off x="8229600" y="2398752"/>
            <a:ext cx="3154680" cy="1237537"/>
          </a:xfrm>
          <a:prstGeom prst="rect">
            <a:avLst/>
          </a:prstGeom>
        </p:spPr>
      </p:pic>
      <p:sp>
        <p:nvSpPr>
          <p:cNvPr id="28" name="c4_txt_419"/>
          <p:cNvSpPr txBox="1"/>
          <p:nvPr/>
        </p:nvSpPr>
        <p:spPr>
          <a:xfrm>
            <a:off x="548640" y="4846320"/>
            <a:ext cx="11064240" cy="82296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Facial recognition and predictive policing were tested on New Orleans residents, often without public knowledge.</a:t>
            </a:r>
            <a:endParaRPr lang="en-US" sz="20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4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4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400"/>
                                        <p:tgtEl>
                                          <p:spTgt spid="26"/>
                                        </p:tgtEl>
                                      </p:cBhvr>
                                    </p:animEffect>
                                  </p:childTnLst>
                                </p:cTn>
                              </p:par>
                              <p:par>
                                <p:cTn id="24" presetID="10"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4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4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Automated decisions of consequence</a:t>
            </a:r>
            <a:endParaRPr lang="en-US" sz="3000" dirty="0"/>
          </a:p>
        </p:txBody>
      </p:sp>
      <p:sp>
        <p:nvSpPr>
          <p:cNvPr id="3" name="time_chip_420"/>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421"/>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422"/>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423"/>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424"/>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425"/>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426"/>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427"/>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428"/>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429"/>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430"/>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431"/>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432"/>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433"/>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434"/>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435"/>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436"/>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437"/>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438"/>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ard_439"/>
          <p:cNvSpPr/>
          <p:nvPr/>
        </p:nvSpPr>
        <p:spPr>
          <a:xfrm>
            <a:off x="548640" y="1463040"/>
            <a:ext cx="3931920" cy="4526280"/>
          </a:xfrm>
          <a:prstGeom prst="roundRect">
            <a:avLst>
              <a:gd name="adj" fmla="val 2791"/>
            </a:avLst>
          </a:prstGeom>
          <a:solidFill>
            <a:srgbClr val="F4F8F6"/>
          </a:solidFill>
          <a:ln w="12700">
            <a:solidFill>
              <a:srgbClr val="D9E1DD"/>
            </a:solidFill>
            <a:prstDash val="solid"/>
          </a:ln>
        </p:spPr>
        <p:txBody>
          <a:bodyPr/>
          <a:lstStyle/>
          <a:p>
            <a:endParaRPr lang="en-US"/>
          </a:p>
        </p:txBody>
      </p:sp>
      <p:pic>
        <p:nvPicPr>
          <p:cNvPr id="23" name="img_machine_bias_440" descr="/home/claude/assets/machine_bias.png"/>
          <p:cNvPicPr>
            <a:picLocks noChangeAspect="1"/>
          </p:cNvPicPr>
          <p:nvPr/>
        </p:nvPicPr>
        <p:blipFill>
          <a:blip r:embed="rId3"/>
          <a:stretch>
            <a:fillRect/>
          </a:stretch>
        </p:blipFill>
        <p:spPr>
          <a:xfrm>
            <a:off x="731520" y="2000305"/>
            <a:ext cx="2286000" cy="2034431"/>
          </a:xfrm>
          <a:prstGeom prst="rect">
            <a:avLst/>
          </a:prstGeom>
        </p:spPr>
      </p:pic>
      <p:pic>
        <p:nvPicPr>
          <p:cNvPr id="24" name="img_wmd_book_441" descr="/home/claude/assets/wmd_book.png"/>
          <p:cNvPicPr>
            <a:picLocks noChangeAspect="1"/>
          </p:cNvPicPr>
          <p:nvPr/>
        </p:nvPicPr>
        <p:blipFill>
          <a:blip r:embed="rId4"/>
          <a:stretch>
            <a:fillRect/>
          </a:stretch>
        </p:blipFill>
        <p:spPr>
          <a:xfrm>
            <a:off x="3108960" y="2247314"/>
            <a:ext cx="1188720" cy="1540412"/>
          </a:xfrm>
          <a:prstGeom prst="rect">
            <a:avLst/>
          </a:prstGeom>
        </p:spPr>
      </p:pic>
      <p:sp>
        <p:nvSpPr>
          <p:cNvPr id="25" name="txt_442"/>
          <p:cNvSpPr txBox="1"/>
          <p:nvPr/>
        </p:nvSpPr>
        <p:spPr>
          <a:xfrm>
            <a:off x="777240" y="4663440"/>
            <a:ext cx="3566160" cy="914400"/>
          </a:xfrm>
          <a:prstGeom prst="rect">
            <a:avLst/>
          </a:prstGeom>
          <a:noFill/>
          <a:ln/>
        </p:spPr>
        <p:txBody>
          <a:bodyPr wrap="square" lIns="0" tIns="0" rIns="0" bIns="0" rtlCol="0" anchor="t"/>
          <a:lstStyle/>
          <a:p>
            <a:pPr marL="0" indent="0">
              <a:buNone/>
            </a:pPr>
            <a:r>
              <a:rPr lang="en-US" sz="1200" dirty="0">
                <a:solidFill>
                  <a:srgbClr val="5E6E68"/>
                </a:solidFill>
                <a:latin typeface="Inter" pitchFamily="34" charset="0"/>
                <a:ea typeface="Inter" pitchFamily="34" charset="-122"/>
                <a:cs typeface="Inter" pitchFamily="34" charset="-120"/>
              </a:rPr>
              <a:t>ProPublica, Machine Bias (2016)</a:t>
            </a:r>
            <a:endParaRPr lang="en-US" sz="1200" dirty="0"/>
          </a:p>
          <a:p>
            <a:pPr marL="0" indent="0">
              <a:buNone/>
            </a:pPr>
            <a:r>
              <a:rPr lang="en-US" sz="1200" dirty="0">
                <a:solidFill>
                  <a:srgbClr val="5E6E68"/>
                </a:solidFill>
                <a:latin typeface="Inter" pitchFamily="34" charset="0"/>
                <a:ea typeface="Inter" pitchFamily="34" charset="-122"/>
                <a:cs typeface="Inter" pitchFamily="34" charset="-120"/>
              </a:rPr>
              <a:t>O'Neil, Weapons of Math Destruction (2016)</a:t>
            </a:r>
            <a:endParaRPr lang="en-US" sz="1200" dirty="0"/>
          </a:p>
        </p:txBody>
      </p:sp>
      <p:sp>
        <p:nvSpPr>
          <p:cNvPr id="26" name="c1_card_443"/>
          <p:cNvSpPr/>
          <p:nvPr/>
        </p:nvSpPr>
        <p:spPr>
          <a:xfrm>
            <a:off x="4800600" y="1508760"/>
            <a:ext cx="6839712" cy="987552"/>
          </a:xfrm>
          <a:prstGeom prst="roundRect">
            <a:avLst>
              <a:gd name="adj" fmla="val 11111"/>
            </a:avLst>
          </a:prstGeom>
          <a:solidFill>
            <a:srgbClr val="E8F2ED"/>
          </a:solidFill>
          <a:ln w="12700">
            <a:solidFill>
              <a:srgbClr val="E8F2ED"/>
            </a:solidFill>
            <a:prstDash val="solid"/>
          </a:ln>
        </p:spPr>
        <p:txBody>
          <a:bodyPr/>
          <a:lstStyle/>
          <a:p>
            <a:endParaRPr lang="en-US"/>
          </a:p>
        </p:txBody>
      </p:sp>
      <p:sp>
        <p:nvSpPr>
          <p:cNvPr id="27" name="c1_txt_444"/>
          <p:cNvSpPr txBox="1"/>
          <p:nvPr/>
        </p:nvSpPr>
        <p:spPr>
          <a:xfrm>
            <a:off x="5029200" y="1508760"/>
            <a:ext cx="2194560" cy="987552"/>
          </a:xfrm>
          <a:prstGeom prst="rect">
            <a:avLst/>
          </a:prstGeom>
          <a:noFill/>
          <a:ln/>
        </p:spPr>
        <p:txBody>
          <a:bodyPr wrap="square" lIns="0" tIns="0" rIns="0" bIns="0" rtlCol="0" anchor="ctr"/>
          <a:lstStyle/>
          <a:p>
            <a:pPr marL="0" indent="0">
              <a:buNone/>
            </a:pPr>
            <a:r>
              <a:rPr lang="en-US" sz="1700" b="1" dirty="0">
                <a:solidFill>
                  <a:srgbClr val="1E6B4F"/>
                </a:solidFill>
                <a:latin typeface="Inter" pitchFamily="34" charset="0"/>
                <a:ea typeface="Inter" pitchFamily="34" charset="-122"/>
                <a:cs typeface="Inter" pitchFamily="34" charset="-120"/>
              </a:rPr>
              <a:t>Hiring</a:t>
            </a:r>
            <a:endParaRPr lang="en-US" sz="1700" dirty="0"/>
          </a:p>
        </p:txBody>
      </p:sp>
      <p:sp>
        <p:nvSpPr>
          <p:cNvPr id="28" name="c1_txt_445"/>
          <p:cNvSpPr txBox="1"/>
          <p:nvPr/>
        </p:nvSpPr>
        <p:spPr>
          <a:xfrm>
            <a:off x="7223760" y="1508760"/>
            <a:ext cx="4251960" cy="987552"/>
          </a:xfrm>
          <a:prstGeom prst="rect">
            <a:avLst/>
          </a:prstGeom>
          <a:noFill/>
          <a:ln/>
        </p:spPr>
        <p:txBody>
          <a:bodyPr wrap="square" lIns="0" tIns="0" rIns="0" bIns="0" rtlCol="0" anchor="ctr"/>
          <a:lstStyle/>
          <a:p>
            <a:pPr marL="0" indent="0">
              <a:buNone/>
            </a:pPr>
            <a:r>
              <a:rPr lang="en-US" sz="1500" dirty="0">
                <a:solidFill>
                  <a:srgbClr val="13221D"/>
                </a:solidFill>
                <a:latin typeface="Inter" pitchFamily="34" charset="0"/>
                <a:ea typeface="Inter" pitchFamily="34" charset="-122"/>
                <a:cs typeface="Inter" pitchFamily="34" charset="-120"/>
              </a:rPr>
              <a:t>A recruiting tool learned to downgrade women's résumés and was scrapped.</a:t>
            </a:r>
            <a:endParaRPr lang="en-US" sz="1500" dirty="0"/>
          </a:p>
        </p:txBody>
      </p:sp>
      <p:sp>
        <p:nvSpPr>
          <p:cNvPr id="29" name="c2_card_446"/>
          <p:cNvSpPr/>
          <p:nvPr/>
        </p:nvSpPr>
        <p:spPr>
          <a:xfrm>
            <a:off x="4800600" y="2624328"/>
            <a:ext cx="6839712" cy="987552"/>
          </a:xfrm>
          <a:prstGeom prst="roundRect">
            <a:avLst>
              <a:gd name="adj" fmla="val 11111"/>
            </a:avLst>
          </a:prstGeom>
          <a:solidFill>
            <a:srgbClr val="E8F2ED"/>
          </a:solidFill>
          <a:ln w="12700">
            <a:solidFill>
              <a:srgbClr val="E8F2ED"/>
            </a:solidFill>
            <a:prstDash val="solid"/>
          </a:ln>
        </p:spPr>
        <p:txBody>
          <a:bodyPr/>
          <a:lstStyle/>
          <a:p>
            <a:endParaRPr lang="en-US"/>
          </a:p>
        </p:txBody>
      </p:sp>
      <p:sp>
        <p:nvSpPr>
          <p:cNvPr id="30" name="c2_txt_447"/>
          <p:cNvSpPr txBox="1"/>
          <p:nvPr/>
        </p:nvSpPr>
        <p:spPr>
          <a:xfrm>
            <a:off x="5029200" y="2624328"/>
            <a:ext cx="2194560" cy="987552"/>
          </a:xfrm>
          <a:prstGeom prst="rect">
            <a:avLst/>
          </a:prstGeom>
          <a:noFill/>
          <a:ln/>
        </p:spPr>
        <p:txBody>
          <a:bodyPr wrap="square" lIns="0" tIns="0" rIns="0" bIns="0" rtlCol="0" anchor="ctr"/>
          <a:lstStyle/>
          <a:p>
            <a:pPr marL="0" indent="0">
              <a:buNone/>
            </a:pPr>
            <a:r>
              <a:rPr lang="en-US" sz="1700" b="1" dirty="0">
                <a:solidFill>
                  <a:srgbClr val="1E6B4F"/>
                </a:solidFill>
                <a:latin typeface="Inter" pitchFamily="34" charset="0"/>
                <a:ea typeface="Inter" pitchFamily="34" charset="-122"/>
                <a:cs typeface="Inter" pitchFamily="34" charset="-120"/>
              </a:rPr>
              <a:t>Advertising</a:t>
            </a:r>
            <a:endParaRPr lang="en-US" sz="1700" dirty="0"/>
          </a:p>
        </p:txBody>
      </p:sp>
      <p:sp>
        <p:nvSpPr>
          <p:cNvPr id="31" name="c2_txt_448"/>
          <p:cNvSpPr txBox="1"/>
          <p:nvPr/>
        </p:nvSpPr>
        <p:spPr>
          <a:xfrm>
            <a:off x="7223760" y="2624328"/>
            <a:ext cx="4251960" cy="987552"/>
          </a:xfrm>
          <a:prstGeom prst="rect">
            <a:avLst/>
          </a:prstGeom>
          <a:noFill/>
          <a:ln/>
        </p:spPr>
        <p:txBody>
          <a:bodyPr wrap="square" lIns="0" tIns="0" rIns="0" bIns="0" rtlCol="0" anchor="ctr"/>
          <a:lstStyle/>
          <a:p>
            <a:pPr marL="0" indent="0">
              <a:buNone/>
            </a:pPr>
            <a:r>
              <a:rPr lang="en-US" sz="1500" dirty="0">
                <a:solidFill>
                  <a:srgbClr val="13221D"/>
                </a:solidFill>
                <a:latin typeface="Inter" pitchFamily="34" charset="0"/>
                <a:ea typeface="Inter" pitchFamily="34" charset="-122"/>
                <a:cs typeface="Inter" pitchFamily="34" charset="-120"/>
              </a:rPr>
              <a:t>Searching Black-identifying names surfaced more ads for arrest records.</a:t>
            </a:r>
            <a:endParaRPr lang="en-US" sz="1500" dirty="0"/>
          </a:p>
        </p:txBody>
      </p:sp>
      <p:sp>
        <p:nvSpPr>
          <p:cNvPr id="32" name="c3_card_449"/>
          <p:cNvSpPr/>
          <p:nvPr/>
        </p:nvSpPr>
        <p:spPr>
          <a:xfrm>
            <a:off x="4800600" y="3739896"/>
            <a:ext cx="6839712" cy="987552"/>
          </a:xfrm>
          <a:prstGeom prst="roundRect">
            <a:avLst>
              <a:gd name="adj" fmla="val 11111"/>
            </a:avLst>
          </a:prstGeom>
          <a:solidFill>
            <a:srgbClr val="E8F2ED"/>
          </a:solidFill>
          <a:ln w="12700">
            <a:solidFill>
              <a:srgbClr val="E8F2ED"/>
            </a:solidFill>
            <a:prstDash val="solid"/>
          </a:ln>
        </p:spPr>
        <p:txBody>
          <a:bodyPr/>
          <a:lstStyle/>
          <a:p>
            <a:endParaRPr lang="en-US"/>
          </a:p>
        </p:txBody>
      </p:sp>
      <p:sp>
        <p:nvSpPr>
          <p:cNvPr id="33" name="c3_txt_450"/>
          <p:cNvSpPr txBox="1"/>
          <p:nvPr/>
        </p:nvSpPr>
        <p:spPr>
          <a:xfrm>
            <a:off x="5029200" y="3739896"/>
            <a:ext cx="2194560" cy="987552"/>
          </a:xfrm>
          <a:prstGeom prst="rect">
            <a:avLst/>
          </a:prstGeom>
          <a:noFill/>
          <a:ln/>
        </p:spPr>
        <p:txBody>
          <a:bodyPr wrap="square" lIns="0" tIns="0" rIns="0" bIns="0" rtlCol="0" anchor="ctr"/>
          <a:lstStyle/>
          <a:p>
            <a:pPr marL="0" indent="0">
              <a:buNone/>
            </a:pPr>
            <a:r>
              <a:rPr lang="en-US" sz="1700" b="1" dirty="0">
                <a:solidFill>
                  <a:srgbClr val="1E6B4F"/>
                </a:solidFill>
                <a:latin typeface="Inter" pitchFamily="34" charset="0"/>
                <a:ea typeface="Inter" pitchFamily="34" charset="-122"/>
                <a:cs typeface="Inter" pitchFamily="34" charset="-120"/>
              </a:rPr>
              <a:t>Lending</a:t>
            </a:r>
            <a:endParaRPr lang="en-US" sz="1700" dirty="0"/>
          </a:p>
        </p:txBody>
      </p:sp>
      <p:sp>
        <p:nvSpPr>
          <p:cNvPr id="34" name="c3_txt_451"/>
          <p:cNvSpPr txBox="1"/>
          <p:nvPr/>
        </p:nvSpPr>
        <p:spPr>
          <a:xfrm>
            <a:off x="7223760" y="3739896"/>
            <a:ext cx="4251960" cy="987552"/>
          </a:xfrm>
          <a:prstGeom prst="rect">
            <a:avLst/>
          </a:prstGeom>
          <a:noFill/>
          <a:ln/>
        </p:spPr>
        <p:txBody>
          <a:bodyPr wrap="square" lIns="0" tIns="0" rIns="0" bIns="0" rtlCol="0" anchor="ctr"/>
          <a:lstStyle/>
          <a:p>
            <a:pPr marL="0" indent="0">
              <a:buNone/>
            </a:pPr>
            <a:r>
              <a:rPr lang="en-US" sz="1500" dirty="0">
                <a:solidFill>
                  <a:srgbClr val="13221D"/>
                </a:solidFill>
                <a:latin typeface="Inter" pitchFamily="34" charset="0"/>
                <a:ea typeface="Inter" pitchFamily="34" charset="-122"/>
                <a:cs typeface="Inter" pitchFamily="34" charset="-120"/>
              </a:rPr>
              <a:t>Credit models can reproduce historical patterns of exclusion.</a:t>
            </a:r>
            <a:endParaRPr lang="en-US" sz="1500" dirty="0"/>
          </a:p>
        </p:txBody>
      </p:sp>
      <p:sp>
        <p:nvSpPr>
          <p:cNvPr id="35" name="c4_card_452"/>
          <p:cNvSpPr/>
          <p:nvPr/>
        </p:nvSpPr>
        <p:spPr>
          <a:xfrm>
            <a:off x="4800600" y="4855464"/>
            <a:ext cx="6839712" cy="987552"/>
          </a:xfrm>
          <a:prstGeom prst="roundRect">
            <a:avLst>
              <a:gd name="adj" fmla="val 11111"/>
            </a:avLst>
          </a:prstGeom>
          <a:solidFill>
            <a:srgbClr val="E8F2ED"/>
          </a:solidFill>
          <a:ln w="12700">
            <a:solidFill>
              <a:srgbClr val="E8F2ED"/>
            </a:solidFill>
            <a:prstDash val="solid"/>
          </a:ln>
        </p:spPr>
        <p:txBody>
          <a:bodyPr/>
          <a:lstStyle/>
          <a:p>
            <a:endParaRPr lang="en-US"/>
          </a:p>
        </p:txBody>
      </p:sp>
      <p:sp>
        <p:nvSpPr>
          <p:cNvPr id="36" name="c4_txt_453"/>
          <p:cNvSpPr txBox="1"/>
          <p:nvPr/>
        </p:nvSpPr>
        <p:spPr>
          <a:xfrm>
            <a:off x="5029200" y="4855464"/>
            <a:ext cx="2194560" cy="987552"/>
          </a:xfrm>
          <a:prstGeom prst="rect">
            <a:avLst/>
          </a:prstGeom>
          <a:noFill/>
          <a:ln/>
        </p:spPr>
        <p:txBody>
          <a:bodyPr wrap="square" lIns="0" tIns="0" rIns="0" bIns="0" rtlCol="0" anchor="ctr"/>
          <a:lstStyle/>
          <a:p>
            <a:pPr marL="0" indent="0">
              <a:buNone/>
            </a:pPr>
            <a:r>
              <a:rPr lang="en-US" sz="1700" b="1" dirty="0">
                <a:solidFill>
                  <a:srgbClr val="1E6B4F"/>
                </a:solidFill>
                <a:latin typeface="Inter" pitchFamily="34" charset="0"/>
                <a:ea typeface="Inter" pitchFamily="34" charset="-122"/>
                <a:cs typeface="Inter" pitchFamily="34" charset="-120"/>
              </a:rPr>
              <a:t>Policing and sentencing</a:t>
            </a:r>
            <a:endParaRPr lang="en-US" sz="1700" dirty="0"/>
          </a:p>
        </p:txBody>
      </p:sp>
      <p:sp>
        <p:nvSpPr>
          <p:cNvPr id="37" name="c4_txt_454"/>
          <p:cNvSpPr txBox="1"/>
          <p:nvPr/>
        </p:nvSpPr>
        <p:spPr>
          <a:xfrm>
            <a:off x="7223760" y="4855464"/>
            <a:ext cx="4251960" cy="987552"/>
          </a:xfrm>
          <a:prstGeom prst="rect">
            <a:avLst/>
          </a:prstGeom>
          <a:noFill/>
          <a:ln/>
        </p:spPr>
        <p:txBody>
          <a:bodyPr wrap="square" lIns="0" tIns="0" rIns="0" bIns="0" rtlCol="0" anchor="ctr"/>
          <a:lstStyle/>
          <a:p>
            <a:pPr marL="0" indent="0">
              <a:buNone/>
            </a:pPr>
            <a:r>
              <a:rPr lang="en-US" sz="1500" dirty="0">
                <a:solidFill>
                  <a:srgbClr val="13221D"/>
                </a:solidFill>
                <a:latin typeface="Inter" pitchFamily="34" charset="0"/>
                <a:ea typeface="Inter" pitchFamily="34" charset="-122"/>
                <a:cs typeface="Inter" pitchFamily="34" charset="-120"/>
              </a:rPr>
              <a:t>Risk scores shape bail and sentencing decisions.</a:t>
            </a:r>
            <a:endParaRPr lang="en-US" sz="15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4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4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4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400"/>
                                        <p:tgtEl>
                                          <p:spTgt spid="2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400"/>
                                        <p:tgtEl>
                                          <p:spTgt spid="3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4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4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4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400"/>
                                        <p:tgtEl>
                                          <p:spTgt spid="3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400"/>
                                        <p:tgtEl>
                                          <p:spTgt spid="3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400"/>
                                        <p:tgtEl>
                                          <p:spTgt spid="3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ime_chip_455"/>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3" name="prog_welcome_456"/>
          <p:cNvSpPr/>
          <p:nvPr/>
        </p:nvSpPr>
        <p:spPr>
          <a:xfrm>
            <a:off x="548640" y="6400800"/>
            <a:ext cx="715244" cy="73152"/>
          </a:xfrm>
          <a:prstGeom prst="rect">
            <a:avLst/>
          </a:prstGeom>
          <a:solidFill>
            <a:srgbClr val="A9C4B8"/>
          </a:solidFill>
          <a:ln w="12700">
            <a:solidFill>
              <a:srgbClr val="A9C4B8"/>
            </a:solidFill>
            <a:prstDash val="solid"/>
          </a:ln>
        </p:spPr>
        <p:txBody>
          <a:bodyPr/>
          <a:lstStyle/>
          <a:p>
            <a:endParaRPr lang="en-US"/>
          </a:p>
        </p:txBody>
      </p:sp>
      <p:sp>
        <p:nvSpPr>
          <p:cNvPr id="4" name="prog_lbl_welcome_457"/>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Welcome</a:t>
            </a:r>
            <a:endParaRPr lang="en-US" sz="1000" dirty="0"/>
          </a:p>
        </p:txBody>
      </p:sp>
      <p:sp>
        <p:nvSpPr>
          <p:cNvPr id="5" name="prog_ai_458"/>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6" name="prog_lbl_ai_459"/>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7" name="prog_pd_460"/>
          <p:cNvSpPr/>
          <p:nvPr/>
        </p:nvSpPr>
        <p:spPr>
          <a:xfrm>
            <a:off x="2428189"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8" name="prog_lbl_pd_461"/>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Design</a:t>
            </a:r>
            <a:endParaRPr lang="en-US" sz="1000" dirty="0"/>
          </a:p>
        </p:txBody>
      </p:sp>
      <p:sp>
        <p:nvSpPr>
          <p:cNvPr id="9" name="prog_reflect_462"/>
          <p:cNvSpPr/>
          <p:nvPr/>
        </p:nvSpPr>
        <p:spPr>
          <a:xfrm>
            <a:off x="3546775"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0" name="prog_lbl_reflect_463"/>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Reflect</a:t>
            </a:r>
            <a:endParaRPr lang="en-US" sz="1000" dirty="0"/>
          </a:p>
        </p:txBody>
      </p:sp>
      <p:sp>
        <p:nvSpPr>
          <p:cNvPr id="11" name="prog_share_464"/>
          <p:cNvSpPr/>
          <p:nvPr/>
        </p:nvSpPr>
        <p:spPr>
          <a:xfrm>
            <a:off x="4665360"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2" name="prog_lbl_share_465"/>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Share</a:t>
            </a:r>
            <a:endParaRPr lang="en-US" sz="1000" dirty="0"/>
          </a:p>
        </p:txBody>
      </p:sp>
      <p:sp>
        <p:nvSpPr>
          <p:cNvPr id="13" name="prog_break_466"/>
          <p:cNvSpPr/>
          <p:nvPr/>
        </p:nvSpPr>
        <p:spPr>
          <a:xfrm>
            <a:off x="5783946"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4" name="prog_lbl_break_467"/>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Break</a:t>
            </a:r>
            <a:endParaRPr lang="en-US" sz="1000" dirty="0"/>
          </a:p>
        </p:txBody>
      </p:sp>
      <p:sp>
        <p:nvSpPr>
          <p:cNvPr id="15" name="prog_breakout_468"/>
          <p:cNvSpPr/>
          <p:nvPr/>
        </p:nvSpPr>
        <p:spPr>
          <a:xfrm>
            <a:off x="6902531" y="6400800"/>
            <a:ext cx="3218597" cy="73152"/>
          </a:xfrm>
          <a:prstGeom prst="rect">
            <a:avLst/>
          </a:prstGeom>
          <a:solidFill>
            <a:srgbClr val="2A5A4A"/>
          </a:solidFill>
          <a:ln w="12700">
            <a:solidFill>
              <a:srgbClr val="2A5A4A"/>
            </a:solidFill>
            <a:prstDash val="solid"/>
          </a:ln>
        </p:spPr>
        <p:txBody>
          <a:bodyPr/>
          <a:lstStyle/>
          <a:p>
            <a:endParaRPr lang="en-US"/>
          </a:p>
        </p:txBody>
      </p:sp>
      <p:sp>
        <p:nvSpPr>
          <p:cNvPr id="16" name="prog_lbl_breakout_469"/>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Breakouts</a:t>
            </a:r>
            <a:endParaRPr lang="en-US" sz="1000" dirty="0"/>
          </a:p>
        </p:txBody>
      </p:sp>
      <p:sp>
        <p:nvSpPr>
          <p:cNvPr id="17" name="prog_report_470"/>
          <p:cNvSpPr/>
          <p:nvPr/>
        </p:nvSpPr>
        <p:spPr>
          <a:xfrm>
            <a:off x="10166848"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18" name="prog_lbl_report_471"/>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Report</a:t>
            </a:r>
            <a:endParaRPr lang="en-US" sz="1000" dirty="0"/>
          </a:p>
        </p:txBody>
      </p:sp>
      <p:sp>
        <p:nvSpPr>
          <p:cNvPr id="19" name="prog_close_472"/>
          <p:cNvSpPr/>
          <p:nvPr/>
        </p:nvSpPr>
        <p:spPr>
          <a:xfrm>
            <a:off x="10927812"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20" name="prog_lbl_close_473"/>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Debrief</a:t>
            </a:r>
            <a:endParaRPr lang="en-US" sz="1000" dirty="0"/>
          </a:p>
        </p:txBody>
      </p:sp>
      <p:sp>
        <p:nvSpPr>
          <p:cNvPr id="21" name="card_474"/>
          <p:cNvSpPr/>
          <p:nvPr/>
        </p:nvSpPr>
        <p:spPr>
          <a:xfrm>
            <a:off x="548640" y="1280160"/>
            <a:ext cx="4572000" cy="4754880"/>
          </a:xfrm>
          <a:prstGeom prst="roundRect">
            <a:avLst>
              <a:gd name="adj" fmla="val 4000"/>
            </a:avLst>
          </a:prstGeom>
          <a:solidFill>
            <a:srgbClr val="FFFFFF"/>
          </a:solidFill>
          <a:ln w="12700">
            <a:solidFill>
              <a:srgbClr val="FFFFFF"/>
            </a:solidFill>
            <a:prstDash val="solid"/>
          </a:ln>
        </p:spPr>
        <p:txBody>
          <a:bodyPr/>
          <a:lstStyle/>
          <a:p>
            <a:endParaRPr lang="en-US"/>
          </a:p>
        </p:txBody>
      </p:sp>
      <p:pic>
        <p:nvPicPr>
          <p:cNvPr id="22" name="img_ivory_tower_475" descr="/home/claude/assets/ivory_tower.png"/>
          <p:cNvPicPr>
            <a:picLocks noChangeAspect="1"/>
          </p:cNvPicPr>
          <p:nvPr/>
        </p:nvPicPr>
        <p:blipFill>
          <a:blip r:embed="rId3"/>
          <a:stretch>
            <a:fillRect/>
          </a:stretch>
        </p:blipFill>
        <p:spPr>
          <a:xfrm>
            <a:off x="731520" y="1990540"/>
            <a:ext cx="4206240" cy="3334121"/>
          </a:xfrm>
          <a:prstGeom prst="rect">
            <a:avLst/>
          </a:prstGeom>
        </p:spPr>
      </p:pic>
      <p:sp>
        <p:nvSpPr>
          <p:cNvPr id="23" name="txt_476"/>
          <p:cNvSpPr txBox="1"/>
          <p:nvPr/>
        </p:nvSpPr>
        <p:spPr>
          <a:xfrm>
            <a:off x="5669280" y="2011680"/>
            <a:ext cx="5943600" cy="2377440"/>
          </a:xfrm>
          <a:prstGeom prst="rect">
            <a:avLst/>
          </a:prstGeom>
          <a:noFill/>
          <a:ln/>
        </p:spPr>
        <p:txBody>
          <a:bodyPr wrap="square" lIns="0" tIns="0" rIns="0" bIns="0" rtlCol="0" anchor="t"/>
          <a:lstStyle/>
          <a:p>
            <a:pPr marL="0" indent="0">
              <a:buNone/>
            </a:pPr>
            <a:r>
              <a:rPr lang="en-US" sz="3400" b="1" dirty="0">
                <a:solidFill>
                  <a:srgbClr val="FFFFFF"/>
                </a:solidFill>
                <a:latin typeface="Inter" pitchFamily="34" charset="0"/>
                <a:ea typeface="Inter" pitchFamily="34" charset="-122"/>
                <a:cs typeface="Inter" pitchFamily="34" charset="-120"/>
              </a:rPr>
              <a:t>How can academia collaborate outside the ivory tower to solve problems using AI?</a:t>
            </a:r>
            <a:endParaRPr lang="en-US" sz="3400" dirty="0"/>
          </a:p>
        </p:txBody>
      </p:sp>
      <p:sp>
        <p:nvSpPr>
          <p:cNvPr id="24" name="txt_477"/>
          <p:cNvSpPr txBox="1"/>
          <p:nvPr/>
        </p:nvSpPr>
        <p:spPr>
          <a:xfrm>
            <a:off x="5669280" y="5394960"/>
            <a:ext cx="5486400" cy="365760"/>
          </a:xfrm>
          <a:prstGeom prst="rect">
            <a:avLst/>
          </a:prstGeom>
          <a:noFill/>
          <a:ln/>
        </p:spPr>
        <p:txBody>
          <a:bodyPr wrap="square" lIns="0" tIns="0" rIns="0" bIns="0" rtlCol="0" anchor="t"/>
          <a:lstStyle/>
          <a:p>
            <a:pPr marL="0" indent="0">
              <a:buNone/>
            </a:pPr>
            <a:r>
              <a:rPr lang="en-US" sz="1100" dirty="0">
                <a:solidFill>
                  <a:srgbClr val="A9C4B8"/>
                </a:solidFill>
                <a:latin typeface="Inter" pitchFamily="34" charset="0"/>
                <a:ea typeface="Inter" pitchFamily="34" charset="-122"/>
                <a:cs typeface="Inter" pitchFamily="34" charset="-120"/>
              </a:rPr>
              <a:t>Illustration: Melania Bianucci, Ludicomix</a:t>
            </a:r>
            <a:endParaRPr lang="en-US" sz="1100" dirty="0"/>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A community-led research pipeline</a:t>
            </a:r>
            <a:endParaRPr lang="en-US" sz="3000" dirty="0"/>
          </a:p>
        </p:txBody>
      </p:sp>
      <p:sp>
        <p:nvSpPr>
          <p:cNvPr id="3" name="time_chip_478"/>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479"/>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480"/>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481"/>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482"/>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483"/>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484"/>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485"/>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486"/>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487"/>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488"/>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489"/>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490"/>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491"/>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492"/>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493"/>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494"/>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495"/>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496"/>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1_card_497"/>
          <p:cNvSpPr/>
          <p:nvPr/>
        </p:nvSpPr>
        <p:spPr>
          <a:xfrm>
            <a:off x="548640" y="1508760"/>
            <a:ext cx="2560320" cy="3657600"/>
          </a:xfrm>
          <a:prstGeom prst="roundRect">
            <a:avLst>
              <a:gd name="adj" fmla="val 4286"/>
            </a:avLst>
          </a:prstGeom>
          <a:solidFill>
            <a:srgbClr val="E8F2ED"/>
          </a:solidFill>
          <a:ln w="12700">
            <a:solidFill>
              <a:srgbClr val="E8F2ED"/>
            </a:solidFill>
            <a:prstDash val="solid"/>
          </a:ln>
        </p:spPr>
        <p:txBody>
          <a:bodyPr/>
          <a:lstStyle/>
          <a:p>
            <a:endParaRPr lang="en-US"/>
          </a:p>
        </p:txBody>
      </p:sp>
      <p:sp>
        <p:nvSpPr>
          <p:cNvPr id="23" name="c1_icbg_498"/>
          <p:cNvSpPr/>
          <p:nvPr/>
        </p:nvSpPr>
        <p:spPr>
          <a:xfrm>
            <a:off x="822960" y="1783080"/>
            <a:ext cx="1051560" cy="1051560"/>
          </a:xfrm>
          <a:prstGeom prst="ellipse">
            <a:avLst/>
          </a:prstGeom>
          <a:solidFill>
            <a:srgbClr val="FFFFFF"/>
          </a:solidFill>
          <a:ln w="12700">
            <a:solidFill>
              <a:srgbClr val="FFFFFF"/>
            </a:solidFill>
            <a:prstDash val="solid"/>
          </a:ln>
        </p:spPr>
        <p:txBody>
          <a:bodyPr/>
          <a:lstStyle/>
          <a:p>
            <a:endParaRPr lang="en-US"/>
          </a:p>
        </p:txBody>
      </p:sp>
      <p:pic>
        <p:nvPicPr>
          <p:cNvPr id="24" name="c1_img_ic_workshop_499" descr="/home/claude/assets/ic_workshop.png"/>
          <p:cNvPicPr>
            <a:picLocks noChangeAspect="1"/>
          </p:cNvPicPr>
          <p:nvPr/>
        </p:nvPicPr>
        <p:blipFill>
          <a:blip r:embed="rId3"/>
          <a:stretch>
            <a:fillRect/>
          </a:stretch>
        </p:blipFill>
        <p:spPr>
          <a:xfrm>
            <a:off x="987552" y="1947672"/>
            <a:ext cx="722376" cy="722376"/>
          </a:xfrm>
          <a:prstGeom prst="rect">
            <a:avLst/>
          </a:prstGeom>
        </p:spPr>
      </p:pic>
      <p:sp>
        <p:nvSpPr>
          <p:cNvPr id="25" name="c1_txt_500"/>
          <p:cNvSpPr txBox="1"/>
          <p:nvPr/>
        </p:nvSpPr>
        <p:spPr>
          <a:xfrm>
            <a:off x="822960" y="3017520"/>
            <a:ext cx="2103120" cy="822960"/>
          </a:xfrm>
          <a:prstGeom prst="rect">
            <a:avLst/>
          </a:prstGeom>
          <a:noFill/>
          <a:ln/>
        </p:spPr>
        <p:txBody>
          <a:bodyPr wrap="square" lIns="0" tIns="0" rIns="0" bIns="0" rtlCol="0" anchor="t"/>
          <a:lstStyle/>
          <a:p>
            <a:pPr marL="0" indent="0">
              <a:buNone/>
            </a:pPr>
            <a:r>
              <a:rPr lang="en-US" sz="1900" b="1" dirty="0">
                <a:solidFill>
                  <a:srgbClr val="13221D"/>
                </a:solidFill>
                <a:latin typeface="Inter" pitchFamily="34" charset="0"/>
                <a:ea typeface="Inter" pitchFamily="34" charset="-122"/>
                <a:cs typeface="Inter" pitchFamily="34" charset="-120"/>
              </a:rPr>
              <a:t>Community workshops</a:t>
            </a:r>
            <a:endParaRPr lang="en-US" sz="1900" dirty="0"/>
          </a:p>
        </p:txBody>
      </p:sp>
      <p:sp>
        <p:nvSpPr>
          <p:cNvPr id="26" name="c1_txt_501"/>
          <p:cNvSpPr txBox="1"/>
          <p:nvPr/>
        </p:nvSpPr>
        <p:spPr>
          <a:xfrm>
            <a:off x="822960" y="3840480"/>
            <a:ext cx="2103120" cy="11887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Learn from the community. Build relationships with non-profits.</a:t>
            </a:r>
            <a:endParaRPr lang="en-US" sz="1400" dirty="0"/>
          </a:p>
        </p:txBody>
      </p:sp>
      <p:sp>
        <p:nvSpPr>
          <p:cNvPr id="27" name="c2_txt_502"/>
          <p:cNvSpPr txBox="1"/>
          <p:nvPr/>
        </p:nvSpPr>
        <p:spPr>
          <a:xfrm>
            <a:off x="3090672" y="3017520"/>
            <a:ext cx="320040" cy="548640"/>
          </a:xfrm>
          <a:prstGeom prst="rect">
            <a:avLst/>
          </a:prstGeom>
          <a:noFill/>
          <a:ln/>
        </p:spPr>
        <p:txBody>
          <a:bodyPr wrap="square" lIns="0" tIns="0" rIns="0" bIns="0" rtlCol="0" anchor="ctr"/>
          <a:lstStyle/>
          <a:p>
            <a:pPr marL="0" indent="0" algn="ctr">
              <a:buNone/>
            </a:pPr>
            <a:r>
              <a:rPr lang="en-US" sz="3000" b="1" dirty="0">
                <a:solidFill>
                  <a:srgbClr val="A9C4B8"/>
                </a:solidFill>
                <a:latin typeface="Inter" pitchFamily="34" charset="0"/>
                <a:ea typeface="Inter" pitchFamily="34" charset="-122"/>
                <a:cs typeface="Inter" pitchFamily="34" charset="-120"/>
              </a:rPr>
              <a:t>›</a:t>
            </a:r>
            <a:endParaRPr lang="en-US" sz="3000" dirty="0"/>
          </a:p>
        </p:txBody>
      </p:sp>
      <p:sp>
        <p:nvSpPr>
          <p:cNvPr id="28" name="c2_card_503"/>
          <p:cNvSpPr/>
          <p:nvPr/>
        </p:nvSpPr>
        <p:spPr>
          <a:xfrm>
            <a:off x="3392424" y="1508760"/>
            <a:ext cx="2560320" cy="3657600"/>
          </a:xfrm>
          <a:prstGeom prst="roundRect">
            <a:avLst>
              <a:gd name="adj" fmla="val 4286"/>
            </a:avLst>
          </a:prstGeom>
          <a:solidFill>
            <a:srgbClr val="E8F2ED"/>
          </a:solidFill>
          <a:ln w="12700">
            <a:solidFill>
              <a:srgbClr val="E8F2ED"/>
            </a:solidFill>
            <a:prstDash val="solid"/>
          </a:ln>
        </p:spPr>
        <p:txBody>
          <a:bodyPr/>
          <a:lstStyle/>
          <a:p>
            <a:endParaRPr lang="en-US"/>
          </a:p>
        </p:txBody>
      </p:sp>
      <p:sp>
        <p:nvSpPr>
          <p:cNvPr id="29" name="c2_icbg_504"/>
          <p:cNvSpPr/>
          <p:nvPr/>
        </p:nvSpPr>
        <p:spPr>
          <a:xfrm>
            <a:off x="3666744" y="1783080"/>
            <a:ext cx="1051560" cy="1051560"/>
          </a:xfrm>
          <a:prstGeom prst="ellipse">
            <a:avLst/>
          </a:prstGeom>
          <a:solidFill>
            <a:srgbClr val="FFFFFF"/>
          </a:solidFill>
          <a:ln w="12700">
            <a:solidFill>
              <a:srgbClr val="FFFFFF"/>
            </a:solidFill>
            <a:prstDash val="solid"/>
          </a:ln>
        </p:spPr>
        <p:txBody>
          <a:bodyPr/>
          <a:lstStyle/>
          <a:p>
            <a:endParaRPr lang="en-US"/>
          </a:p>
        </p:txBody>
      </p:sp>
      <p:pic>
        <p:nvPicPr>
          <p:cNvPr id="30" name="c2_img_ic_people_505" descr="/home/claude/assets/ic_people.png"/>
          <p:cNvPicPr>
            <a:picLocks noChangeAspect="1"/>
          </p:cNvPicPr>
          <p:nvPr/>
        </p:nvPicPr>
        <p:blipFill>
          <a:blip r:embed="rId4"/>
          <a:stretch>
            <a:fillRect/>
          </a:stretch>
        </p:blipFill>
        <p:spPr>
          <a:xfrm>
            <a:off x="3831336" y="1947672"/>
            <a:ext cx="722376" cy="722376"/>
          </a:xfrm>
          <a:prstGeom prst="rect">
            <a:avLst/>
          </a:prstGeom>
        </p:spPr>
      </p:pic>
      <p:sp>
        <p:nvSpPr>
          <p:cNvPr id="31" name="c2_txt_506"/>
          <p:cNvSpPr txBox="1"/>
          <p:nvPr/>
        </p:nvSpPr>
        <p:spPr>
          <a:xfrm>
            <a:off x="3666744" y="3017520"/>
            <a:ext cx="2103120" cy="822960"/>
          </a:xfrm>
          <a:prstGeom prst="rect">
            <a:avLst/>
          </a:prstGeom>
          <a:noFill/>
          <a:ln/>
        </p:spPr>
        <p:txBody>
          <a:bodyPr wrap="square" lIns="0" tIns="0" rIns="0" bIns="0" rtlCol="0" anchor="t"/>
          <a:lstStyle/>
          <a:p>
            <a:pPr marL="0" indent="0">
              <a:buNone/>
            </a:pPr>
            <a:r>
              <a:rPr lang="en-US" sz="1900" b="1" dirty="0">
                <a:solidFill>
                  <a:srgbClr val="13221D"/>
                </a:solidFill>
                <a:latin typeface="Inter" pitchFamily="34" charset="0"/>
                <a:ea typeface="Inter" pitchFamily="34" charset="-122"/>
                <a:cs typeface="Inter" pitchFamily="34" charset="-120"/>
              </a:rPr>
              <a:t>Service-learning capstones</a:t>
            </a:r>
            <a:endParaRPr lang="en-US" sz="1900" dirty="0"/>
          </a:p>
        </p:txBody>
      </p:sp>
      <p:sp>
        <p:nvSpPr>
          <p:cNvPr id="32" name="c2_txt_507"/>
          <p:cNvSpPr txBox="1"/>
          <p:nvPr/>
        </p:nvSpPr>
        <p:spPr>
          <a:xfrm>
            <a:off x="3666744" y="3840480"/>
            <a:ext cx="2103120" cy="11887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Year-long student projects with partners. Working prototypes.</a:t>
            </a:r>
            <a:endParaRPr lang="en-US" sz="1400" dirty="0"/>
          </a:p>
        </p:txBody>
      </p:sp>
      <p:sp>
        <p:nvSpPr>
          <p:cNvPr id="33" name="c3_txt_508"/>
          <p:cNvSpPr txBox="1"/>
          <p:nvPr/>
        </p:nvSpPr>
        <p:spPr>
          <a:xfrm>
            <a:off x="5934456" y="3017520"/>
            <a:ext cx="320040" cy="548640"/>
          </a:xfrm>
          <a:prstGeom prst="rect">
            <a:avLst/>
          </a:prstGeom>
          <a:noFill/>
          <a:ln/>
        </p:spPr>
        <p:txBody>
          <a:bodyPr wrap="square" lIns="0" tIns="0" rIns="0" bIns="0" rtlCol="0" anchor="ctr"/>
          <a:lstStyle/>
          <a:p>
            <a:pPr marL="0" indent="0" algn="ctr">
              <a:buNone/>
            </a:pPr>
            <a:r>
              <a:rPr lang="en-US" sz="3000" b="1" dirty="0">
                <a:solidFill>
                  <a:srgbClr val="A9C4B8"/>
                </a:solidFill>
                <a:latin typeface="Inter" pitchFamily="34" charset="0"/>
                <a:ea typeface="Inter" pitchFamily="34" charset="-122"/>
                <a:cs typeface="Inter" pitchFamily="34" charset="-120"/>
              </a:rPr>
              <a:t>›</a:t>
            </a:r>
            <a:endParaRPr lang="en-US" sz="3000" dirty="0"/>
          </a:p>
        </p:txBody>
      </p:sp>
      <p:sp>
        <p:nvSpPr>
          <p:cNvPr id="34" name="c3_card_509"/>
          <p:cNvSpPr/>
          <p:nvPr/>
        </p:nvSpPr>
        <p:spPr>
          <a:xfrm>
            <a:off x="6236208" y="1508760"/>
            <a:ext cx="2560320" cy="3657600"/>
          </a:xfrm>
          <a:prstGeom prst="roundRect">
            <a:avLst>
              <a:gd name="adj" fmla="val 4286"/>
            </a:avLst>
          </a:prstGeom>
          <a:solidFill>
            <a:srgbClr val="E8F2ED"/>
          </a:solidFill>
          <a:ln w="12700">
            <a:solidFill>
              <a:srgbClr val="E8F2ED"/>
            </a:solidFill>
            <a:prstDash val="solid"/>
          </a:ln>
        </p:spPr>
        <p:txBody>
          <a:bodyPr/>
          <a:lstStyle/>
          <a:p>
            <a:endParaRPr lang="en-US"/>
          </a:p>
        </p:txBody>
      </p:sp>
      <p:sp>
        <p:nvSpPr>
          <p:cNvPr id="35" name="c3_icbg_510"/>
          <p:cNvSpPr/>
          <p:nvPr/>
        </p:nvSpPr>
        <p:spPr>
          <a:xfrm>
            <a:off x="6510528" y="1783080"/>
            <a:ext cx="1051560" cy="1051560"/>
          </a:xfrm>
          <a:prstGeom prst="ellipse">
            <a:avLst/>
          </a:prstGeom>
          <a:solidFill>
            <a:srgbClr val="FFFFFF"/>
          </a:solidFill>
          <a:ln w="12700">
            <a:solidFill>
              <a:srgbClr val="FFFFFF"/>
            </a:solidFill>
            <a:prstDash val="solid"/>
          </a:ln>
        </p:spPr>
        <p:txBody>
          <a:bodyPr/>
          <a:lstStyle/>
          <a:p>
            <a:endParaRPr lang="en-US"/>
          </a:p>
        </p:txBody>
      </p:sp>
      <p:pic>
        <p:nvPicPr>
          <p:cNvPr id="36" name="c3_img_ic_network_511" descr="/home/claude/assets/ic_network.png"/>
          <p:cNvPicPr>
            <a:picLocks noChangeAspect="1"/>
          </p:cNvPicPr>
          <p:nvPr/>
        </p:nvPicPr>
        <p:blipFill>
          <a:blip r:embed="rId5"/>
          <a:stretch>
            <a:fillRect/>
          </a:stretch>
        </p:blipFill>
        <p:spPr>
          <a:xfrm>
            <a:off x="6675120" y="1988765"/>
            <a:ext cx="722376" cy="640190"/>
          </a:xfrm>
          <a:prstGeom prst="rect">
            <a:avLst/>
          </a:prstGeom>
        </p:spPr>
      </p:pic>
      <p:sp>
        <p:nvSpPr>
          <p:cNvPr id="37" name="c3_txt_512"/>
          <p:cNvSpPr txBox="1"/>
          <p:nvPr/>
        </p:nvSpPr>
        <p:spPr>
          <a:xfrm>
            <a:off x="6510528" y="3017520"/>
            <a:ext cx="2103120" cy="822960"/>
          </a:xfrm>
          <a:prstGeom prst="rect">
            <a:avLst/>
          </a:prstGeom>
          <a:noFill/>
          <a:ln/>
        </p:spPr>
        <p:txBody>
          <a:bodyPr wrap="square" lIns="0" tIns="0" rIns="0" bIns="0" rtlCol="0" anchor="t"/>
          <a:lstStyle/>
          <a:p>
            <a:pPr marL="0" indent="0">
              <a:buNone/>
            </a:pPr>
            <a:r>
              <a:rPr lang="en-US" sz="1900" b="1" dirty="0">
                <a:solidFill>
                  <a:srgbClr val="13221D"/>
                </a:solidFill>
                <a:latin typeface="Inter" pitchFamily="34" charset="0"/>
                <a:ea typeface="Inter" pitchFamily="34" charset="-122"/>
                <a:cs typeface="Inter" pitchFamily="34" charset="-120"/>
              </a:rPr>
              <a:t>Research teams</a:t>
            </a:r>
            <a:endParaRPr lang="en-US" sz="1900" dirty="0"/>
          </a:p>
        </p:txBody>
      </p:sp>
      <p:sp>
        <p:nvSpPr>
          <p:cNvPr id="38" name="c3_txt_513"/>
          <p:cNvSpPr txBox="1"/>
          <p:nvPr/>
        </p:nvSpPr>
        <p:spPr>
          <a:xfrm>
            <a:off x="6510528" y="3840480"/>
            <a:ext cx="2103120" cy="11887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Faculty from CS, sociology, economics, public health.</a:t>
            </a:r>
            <a:endParaRPr lang="en-US" sz="1400" dirty="0"/>
          </a:p>
        </p:txBody>
      </p:sp>
      <p:sp>
        <p:nvSpPr>
          <p:cNvPr id="39" name="c4_txt_514"/>
          <p:cNvSpPr txBox="1"/>
          <p:nvPr/>
        </p:nvSpPr>
        <p:spPr>
          <a:xfrm>
            <a:off x="8778240" y="3017520"/>
            <a:ext cx="320040" cy="548640"/>
          </a:xfrm>
          <a:prstGeom prst="rect">
            <a:avLst/>
          </a:prstGeom>
          <a:noFill/>
          <a:ln/>
        </p:spPr>
        <p:txBody>
          <a:bodyPr wrap="square" lIns="0" tIns="0" rIns="0" bIns="0" rtlCol="0" anchor="ctr"/>
          <a:lstStyle/>
          <a:p>
            <a:pPr marL="0" indent="0" algn="ctr">
              <a:buNone/>
            </a:pPr>
            <a:r>
              <a:rPr lang="en-US" sz="3000" b="1" dirty="0">
                <a:solidFill>
                  <a:srgbClr val="A9C4B8"/>
                </a:solidFill>
                <a:latin typeface="Inter" pitchFamily="34" charset="0"/>
                <a:ea typeface="Inter" pitchFamily="34" charset="-122"/>
                <a:cs typeface="Inter" pitchFamily="34" charset="-120"/>
              </a:rPr>
              <a:t>›</a:t>
            </a:r>
            <a:endParaRPr lang="en-US" sz="3000" dirty="0"/>
          </a:p>
        </p:txBody>
      </p:sp>
      <p:sp>
        <p:nvSpPr>
          <p:cNvPr id="40" name="c4_card_515"/>
          <p:cNvSpPr/>
          <p:nvPr/>
        </p:nvSpPr>
        <p:spPr>
          <a:xfrm>
            <a:off x="9079992" y="1508760"/>
            <a:ext cx="2560320" cy="3657600"/>
          </a:xfrm>
          <a:prstGeom prst="roundRect">
            <a:avLst>
              <a:gd name="adj" fmla="val 4286"/>
            </a:avLst>
          </a:prstGeom>
          <a:solidFill>
            <a:srgbClr val="E8F2ED"/>
          </a:solidFill>
          <a:ln w="12700">
            <a:solidFill>
              <a:srgbClr val="E8F2ED"/>
            </a:solidFill>
            <a:prstDash val="solid"/>
          </a:ln>
        </p:spPr>
        <p:txBody>
          <a:bodyPr/>
          <a:lstStyle/>
          <a:p>
            <a:endParaRPr lang="en-US"/>
          </a:p>
        </p:txBody>
      </p:sp>
      <p:sp>
        <p:nvSpPr>
          <p:cNvPr id="41" name="c4_icbg_516"/>
          <p:cNvSpPr/>
          <p:nvPr/>
        </p:nvSpPr>
        <p:spPr>
          <a:xfrm>
            <a:off x="9354312" y="1783080"/>
            <a:ext cx="1051560" cy="1051560"/>
          </a:xfrm>
          <a:prstGeom prst="ellipse">
            <a:avLst/>
          </a:prstGeom>
          <a:solidFill>
            <a:srgbClr val="FFFFFF"/>
          </a:solidFill>
          <a:ln w="12700">
            <a:solidFill>
              <a:srgbClr val="FFFFFF"/>
            </a:solidFill>
            <a:prstDash val="solid"/>
          </a:ln>
        </p:spPr>
        <p:txBody>
          <a:bodyPr/>
          <a:lstStyle/>
          <a:p>
            <a:endParaRPr lang="en-US"/>
          </a:p>
        </p:txBody>
      </p:sp>
      <p:pic>
        <p:nvPicPr>
          <p:cNvPr id="42" name="c4_img_ic_scales_517" descr="/home/claude/assets/ic_scales.png"/>
          <p:cNvPicPr>
            <a:picLocks noChangeAspect="1"/>
          </p:cNvPicPr>
          <p:nvPr/>
        </p:nvPicPr>
        <p:blipFill>
          <a:blip r:embed="rId6"/>
          <a:stretch>
            <a:fillRect/>
          </a:stretch>
        </p:blipFill>
        <p:spPr>
          <a:xfrm>
            <a:off x="9518904" y="1947672"/>
            <a:ext cx="722376" cy="722376"/>
          </a:xfrm>
          <a:prstGeom prst="rect">
            <a:avLst/>
          </a:prstGeom>
        </p:spPr>
      </p:pic>
      <p:sp>
        <p:nvSpPr>
          <p:cNvPr id="43" name="c4_txt_518"/>
          <p:cNvSpPr txBox="1"/>
          <p:nvPr/>
        </p:nvSpPr>
        <p:spPr>
          <a:xfrm>
            <a:off x="9354312" y="3017520"/>
            <a:ext cx="2103120" cy="822960"/>
          </a:xfrm>
          <a:prstGeom prst="rect">
            <a:avLst/>
          </a:prstGeom>
          <a:noFill/>
          <a:ln/>
        </p:spPr>
        <p:txBody>
          <a:bodyPr wrap="square" lIns="0" tIns="0" rIns="0" bIns="0" rtlCol="0" anchor="t"/>
          <a:lstStyle/>
          <a:p>
            <a:pPr marL="0" indent="0">
              <a:buNone/>
            </a:pPr>
            <a:r>
              <a:rPr lang="en-US" sz="1900" b="1" dirty="0">
                <a:solidFill>
                  <a:srgbClr val="13221D"/>
                </a:solidFill>
                <a:latin typeface="Inter" pitchFamily="34" charset="0"/>
                <a:ea typeface="Inter" pitchFamily="34" charset="-122"/>
                <a:cs typeface="Inter" pitchFamily="34" charset="-120"/>
              </a:rPr>
              <a:t>Joint funding</a:t>
            </a:r>
            <a:endParaRPr lang="en-US" sz="1900" dirty="0"/>
          </a:p>
        </p:txBody>
      </p:sp>
      <p:sp>
        <p:nvSpPr>
          <p:cNvPr id="44" name="c4_txt_519"/>
          <p:cNvSpPr txBox="1"/>
          <p:nvPr/>
        </p:nvSpPr>
        <p:spPr>
          <a:xfrm>
            <a:off x="9354312" y="3840480"/>
            <a:ext cx="2103120" cy="11887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Seed funds, then shared grants with partners as co-PIs.</a:t>
            </a:r>
            <a:endParaRPr lang="en-US" sz="1400" dirty="0"/>
          </a:p>
        </p:txBody>
      </p:sp>
      <p:pic>
        <p:nvPicPr>
          <p:cNvPr id="45" name="img_ceai_logo_520" descr="/home/claude/assets/ceai_logo.png"/>
          <p:cNvPicPr>
            <a:picLocks noChangeAspect="1"/>
          </p:cNvPicPr>
          <p:nvPr/>
        </p:nvPicPr>
        <p:blipFill>
          <a:blip r:embed="rId7"/>
          <a:stretch>
            <a:fillRect/>
          </a:stretch>
        </p:blipFill>
        <p:spPr>
          <a:xfrm>
            <a:off x="548640" y="5440680"/>
            <a:ext cx="2183152" cy="685800"/>
          </a:xfrm>
          <a:prstGeom prst="rect">
            <a:avLst/>
          </a:prstGeom>
        </p:spPr>
      </p:pic>
      <p:sp>
        <p:nvSpPr>
          <p:cNvPr id="46" name="txt_521"/>
          <p:cNvSpPr txBox="1"/>
          <p:nvPr/>
        </p:nvSpPr>
        <p:spPr>
          <a:xfrm>
            <a:off x="2926080" y="5440680"/>
            <a:ext cx="4572000" cy="685800"/>
          </a:xfrm>
          <a:prstGeom prst="rect">
            <a:avLst/>
          </a:prstGeom>
          <a:noFill/>
          <a:ln/>
        </p:spPr>
        <p:txBody>
          <a:bodyPr wrap="square" lIns="0" tIns="0" rIns="0" bIns="0" rtlCol="0" anchor="ctr"/>
          <a:lstStyle/>
          <a:p>
            <a:pPr marL="0" indent="0">
              <a:buNone/>
            </a:pPr>
            <a:r>
              <a:rPr lang="en-US" sz="1400" dirty="0">
                <a:solidFill>
                  <a:srgbClr val="5E6E68"/>
                </a:solidFill>
                <a:latin typeface="Inter" pitchFamily="34" charset="0"/>
                <a:ea typeface="Inter" pitchFamily="34" charset="-122"/>
                <a:cs typeface="Inter" pitchFamily="34" charset="-120"/>
              </a:rPr>
              <a:t>sse.tulane.edu/cs/ceai</a:t>
            </a:r>
            <a:endParaRPr lang="en-US" sz="14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4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4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4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400"/>
                                        <p:tgtEl>
                                          <p:spTgt spid="29"/>
                                        </p:tgtEl>
                                      </p:cBhvr>
                                    </p:animEffect>
                                  </p:childTnLst>
                                </p:cTn>
                              </p:par>
                              <p:par>
                                <p:cTn id="31" presetID="10"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400"/>
                                        <p:tgtEl>
                                          <p:spTgt spid="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4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400"/>
                                        <p:tgtEl>
                                          <p:spTgt spid="3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400"/>
                                        <p:tgtEl>
                                          <p:spTgt spid="3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400"/>
                                        <p:tgtEl>
                                          <p:spTgt spid="3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400"/>
                                        <p:tgtEl>
                                          <p:spTgt spid="35"/>
                                        </p:tgtEl>
                                      </p:cBhvr>
                                    </p:animEffect>
                                  </p:childTnLst>
                                </p:cTn>
                              </p:par>
                              <p:par>
                                <p:cTn id="51" presetID="10"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400"/>
                                        <p:tgtEl>
                                          <p:spTgt spid="3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400"/>
                                        <p:tgtEl>
                                          <p:spTgt spid="3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400"/>
                                        <p:tgtEl>
                                          <p:spTgt spid="3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400"/>
                                        <p:tgtEl>
                                          <p:spTgt spid="3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400"/>
                                        <p:tgtEl>
                                          <p:spTgt spid="4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400"/>
                                        <p:tgtEl>
                                          <p:spTgt spid="41"/>
                                        </p:tgtEl>
                                      </p:cBhvr>
                                    </p:animEffect>
                                  </p:childTnLst>
                                </p:cTn>
                              </p:par>
                              <p:par>
                                <p:cTn id="71" presetID="10" presetClass="entr" presetSubtype="0" fill="hold"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400"/>
                                        <p:tgtEl>
                                          <p:spTgt spid="4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400"/>
                                        <p:tgtEl>
                                          <p:spTgt spid="4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4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5" grpId="0" animBg="1"/>
      <p:bldP spid="26" grpId="0" animBg="1"/>
      <p:bldP spid="27" grpId="0" animBg="1"/>
      <p:bldP spid="28" grpId="0" animBg="1"/>
      <p:bldP spid="29"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3" grpId="0" animBg="1"/>
      <p:bldP spid="4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LLMs for city government</a:t>
            </a:r>
            <a:endParaRPr lang="en-US" sz="3000" dirty="0"/>
          </a:p>
        </p:txBody>
      </p:sp>
      <p:sp>
        <p:nvSpPr>
          <p:cNvPr id="3" name="time_chip_522"/>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523"/>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524"/>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525"/>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526"/>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527"/>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528"/>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529"/>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530"/>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531"/>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532"/>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533"/>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534"/>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535"/>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536"/>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537"/>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538"/>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539"/>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540"/>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pill_541"/>
          <p:cNvSpPr txBox="1"/>
          <p:nvPr/>
        </p:nvSpPr>
        <p:spPr>
          <a:xfrm>
            <a:off x="548640" y="1371600"/>
            <a:ext cx="1417320" cy="310896"/>
          </a:xfrm>
          <a:prstGeom prst="roundRect">
            <a:avLst>
              <a:gd name="adj" fmla="val 52941"/>
            </a:avLst>
          </a:prstGeom>
          <a:solidFill>
            <a:srgbClr val="E8613A"/>
          </a:solid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EXAMPLE 1</a:t>
            </a:r>
            <a:endParaRPr lang="en-US" sz="1100" dirty="0"/>
          </a:p>
        </p:txBody>
      </p:sp>
      <p:sp>
        <p:nvSpPr>
          <p:cNvPr id="23" name="txt_542"/>
          <p:cNvSpPr txBox="1"/>
          <p:nvPr/>
        </p:nvSpPr>
        <p:spPr>
          <a:xfrm>
            <a:off x="2103120" y="1371600"/>
            <a:ext cx="3246120" cy="310896"/>
          </a:xfrm>
          <a:prstGeom prst="rect">
            <a:avLst/>
          </a:prstGeom>
          <a:noFill/>
          <a:ln/>
        </p:spPr>
        <p:txBody>
          <a:bodyPr wrap="square" lIns="0" tIns="0" rIns="0" bIns="0" rtlCol="0" anchor="ctr"/>
          <a:lstStyle/>
          <a:p>
            <a:pPr marL="0" indent="0">
              <a:buNone/>
            </a:pPr>
            <a:r>
              <a:rPr lang="en-US" sz="1400" b="1" dirty="0">
                <a:solidFill>
                  <a:srgbClr val="1E6B4F"/>
                </a:solidFill>
                <a:latin typeface="Inter" pitchFamily="34" charset="0"/>
                <a:ea typeface="Inter" pitchFamily="34" charset="-122"/>
                <a:cs typeface="Inter" pitchFamily="34" charset="-120"/>
              </a:rPr>
              <a:t>with Eye on Surveillance</a:t>
            </a:r>
            <a:endParaRPr lang="en-US" sz="1400" dirty="0"/>
          </a:p>
        </p:txBody>
      </p:sp>
      <p:sp>
        <p:nvSpPr>
          <p:cNvPr id="24" name="c1_txt_543"/>
          <p:cNvSpPr txBox="1"/>
          <p:nvPr/>
        </p:nvSpPr>
        <p:spPr>
          <a:xfrm>
            <a:off x="548640" y="196596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THE CHALLENGE</a:t>
            </a:r>
            <a:endParaRPr lang="en-US" sz="1200" dirty="0"/>
          </a:p>
        </p:txBody>
      </p:sp>
      <p:sp>
        <p:nvSpPr>
          <p:cNvPr id="25" name="c1_txt_544"/>
          <p:cNvSpPr txBox="1"/>
          <p:nvPr/>
        </p:nvSpPr>
        <p:spPr>
          <a:xfrm>
            <a:off x="548640" y="227685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City Council meetings are hours long and hard for residents to search.</a:t>
            </a:r>
            <a:endParaRPr lang="en-US" sz="1700" dirty="0"/>
          </a:p>
        </p:txBody>
      </p:sp>
      <p:sp>
        <p:nvSpPr>
          <p:cNvPr id="26" name="c2_txt_545"/>
          <p:cNvSpPr txBox="1"/>
          <p:nvPr/>
        </p:nvSpPr>
        <p:spPr>
          <a:xfrm>
            <a:off x="548640" y="329184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WHAT WE BUILT</a:t>
            </a:r>
            <a:endParaRPr lang="en-US" sz="1200" dirty="0"/>
          </a:p>
        </p:txBody>
      </p:sp>
      <p:sp>
        <p:nvSpPr>
          <p:cNvPr id="27" name="c2_txt_546"/>
          <p:cNvSpPr txBox="1"/>
          <p:nvPr/>
        </p:nvSpPr>
        <p:spPr>
          <a:xfrm>
            <a:off x="548640" y="360273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SAWT: ask a question, get answers drawn from council meeting records.</a:t>
            </a:r>
            <a:endParaRPr lang="en-US" sz="1700" dirty="0"/>
          </a:p>
        </p:txBody>
      </p:sp>
      <p:sp>
        <p:nvSpPr>
          <p:cNvPr id="28" name="c3_txt_547"/>
          <p:cNvSpPr txBox="1"/>
          <p:nvPr/>
        </p:nvSpPr>
        <p:spPr>
          <a:xfrm>
            <a:off x="548640" y="461772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LEARN MORE</a:t>
            </a:r>
            <a:endParaRPr lang="en-US" sz="1200" dirty="0"/>
          </a:p>
        </p:txBody>
      </p:sp>
      <p:sp>
        <p:nvSpPr>
          <p:cNvPr id="29" name="c3_txt_548"/>
          <p:cNvSpPr txBox="1"/>
          <p:nvPr/>
        </p:nvSpPr>
        <p:spPr>
          <a:xfrm>
            <a:off x="548640" y="492861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sawt.us</a:t>
            </a:r>
            <a:endParaRPr lang="en-US" sz="1700" dirty="0"/>
          </a:p>
        </p:txBody>
      </p:sp>
      <p:sp>
        <p:nvSpPr>
          <p:cNvPr id="30" name="card_549"/>
          <p:cNvSpPr/>
          <p:nvPr/>
        </p:nvSpPr>
        <p:spPr>
          <a:xfrm>
            <a:off x="5440680" y="1371600"/>
            <a:ext cx="6199632" cy="4663440"/>
          </a:xfrm>
          <a:prstGeom prst="roundRect">
            <a:avLst>
              <a:gd name="adj" fmla="val 2353"/>
            </a:avLst>
          </a:prstGeom>
          <a:solidFill>
            <a:srgbClr val="F4F8F6"/>
          </a:solidFill>
          <a:ln w="12700">
            <a:solidFill>
              <a:srgbClr val="D9E1DD"/>
            </a:solidFill>
            <a:prstDash val="solid"/>
          </a:ln>
        </p:spPr>
        <p:txBody>
          <a:bodyPr/>
          <a:lstStyle/>
          <a:p>
            <a:endParaRPr lang="en-US"/>
          </a:p>
        </p:txBody>
      </p:sp>
      <p:pic>
        <p:nvPicPr>
          <p:cNvPr id="31" name="img_sawt_app_550" descr="/home/claude/assets/sawt_app.png"/>
          <p:cNvPicPr>
            <a:picLocks noChangeAspect="1"/>
          </p:cNvPicPr>
          <p:nvPr/>
        </p:nvPicPr>
        <p:blipFill>
          <a:blip r:embed="rId3"/>
          <a:stretch>
            <a:fillRect/>
          </a:stretch>
        </p:blipFill>
        <p:spPr>
          <a:xfrm>
            <a:off x="5623560" y="2653223"/>
            <a:ext cx="2800259" cy="2100194"/>
          </a:xfrm>
          <a:prstGeom prst="rect">
            <a:avLst/>
          </a:prstGeom>
          <a:effectLst>
            <a:outerShdw blurRad="101600" dist="25400" dir="5400000" algn="bl" rotWithShape="0">
              <a:srgbClr val="000000">
                <a:alpha val="18000"/>
              </a:srgbClr>
            </a:outerShdw>
          </a:effectLst>
        </p:spPr>
      </p:pic>
      <p:pic>
        <p:nvPicPr>
          <p:cNvPr id="32" name="img_sawt_videos_551" descr="/home/claude/assets/sawt_videos.png"/>
          <p:cNvPicPr>
            <a:picLocks noChangeAspect="1"/>
          </p:cNvPicPr>
          <p:nvPr/>
        </p:nvPicPr>
        <p:blipFill>
          <a:blip r:embed="rId4"/>
          <a:stretch>
            <a:fillRect/>
          </a:stretch>
        </p:blipFill>
        <p:spPr>
          <a:xfrm>
            <a:off x="8657173" y="3088138"/>
            <a:ext cx="2800259" cy="1230364"/>
          </a:xfrm>
          <a:prstGeom prst="rect">
            <a:avLst/>
          </a:prstGeom>
          <a:effectLst>
            <a:outerShdw blurRad="101600" dist="25400" dir="5400000" algn="bl" rotWithShape="0">
              <a:srgbClr val="000000">
                <a:alpha val="18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4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4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4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REGGIE: searchable utility meetings</a:t>
            </a:r>
            <a:endParaRPr lang="en-US" sz="3000" dirty="0"/>
          </a:p>
        </p:txBody>
      </p:sp>
      <p:sp>
        <p:nvSpPr>
          <p:cNvPr id="3" name="time_chip_552"/>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553"/>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554"/>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555"/>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556"/>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557"/>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558"/>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559"/>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560"/>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561"/>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562"/>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563"/>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564"/>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565"/>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566"/>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567"/>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568"/>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569"/>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570"/>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pill_571"/>
          <p:cNvSpPr txBox="1"/>
          <p:nvPr/>
        </p:nvSpPr>
        <p:spPr>
          <a:xfrm>
            <a:off x="548640" y="1371600"/>
            <a:ext cx="1417320" cy="310896"/>
          </a:xfrm>
          <a:prstGeom prst="roundRect">
            <a:avLst>
              <a:gd name="adj" fmla="val 52941"/>
            </a:avLst>
          </a:prstGeom>
          <a:solidFill>
            <a:srgbClr val="E8613A"/>
          </a:solid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EXAMPLE 2</a:t>
            </a:r>
            <a:endParaRPr lang="en-US" sz="1100" dirty="0"/>
          </a:p>
        </p:txBody>
      </p:sp>
      <p:sp>
        <p:nvSpPr>
          <p:cNvPr id="23" name="txt_572"/>
          <p:cNvSpPr txBox="1"/>
          <p:nvPr/>
        </p:nvSpPr>
        <p:spPr>
          <a:xfrm>
            <a:off x="2103120" y="1371600"/>
            <a:ext cx="3246120" cy="310896"/>
          </a:xfrm>
          <a:prstGeom prst="rect">
            <a:avLst/>
          </a:prstGeom>
          <a:noFill/>
          <a:ln/>
        </p:spPr>
        <p:txBody>
          <a:bodyPr wrap="square" lIns="0" tIns="0" rIns="0" bIns="0" rtlCol="0" anchor="ctr"/>
          <a:lstStyle/>
          <a:p>
            <a:pPr marL="0" indent="0">
              <a:buNone/>
            </a:pPr>
            <a:r>
              <a:rPr lang="en-US" sz="1400" b="1" dirty="0">
                <a:solidFill>
                  <a:srgbClr val="1E6B4F"/>
                </a:solidFill>
                <a:latin typeface="Inter" pitchFamily="34" charset="0"/>
                <a:ea typeface="Inter" pitchFamily="34" charset="-122"/>
                <a:cs typeface="Inter" pitchFamily="34" charset="-120"/>
              </a:rPr>
              <a:t>with Entergy</a:t>
            </a:r>
            <a:endParaRPr lang="en-US" sz="1400" dirty="0"/>
          </a:p>
        </p:txBody>
      </p:sp>
      <p:sp>
        <p:nvSpPr>
          <p:cNvPr id="24" name="c1_txt_573"/>
          <p:cNvSpPr txBox="1"/>
          <p:nvPr/>
        </p:nvSpPr>
        <p:spPr>
          <a:xfrm>
            <a:off x="548640" y="196596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THE CHALLENGE</a:t>
            </a:r>
            <a:endParaRPr lang="en-US" sz="1200" dirty="0"/>
          </a:p>
        </p:txBody>
      </p:sp>
      <p:sp>
        <p:nvSpPr>
          <p:cNvPr id="25" name="c1_txt_574"/>
          <p:cNvSpPr txBox="1"/>
          <p:nvPr/>
        </p:nvSpPr>
        <p:spPr>
          <a:xfrm>
            <a:off x="548640" y="227685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Public Service Commission meetings: 5 jurisdictions, 5+ hour videos every month.</a:t>
            </a:r>
            <a:endParaRPr lang="en-US" sz="1700" dirty="0"/>
          </a:p>
        </p:txBody>
      </p:sp>
      <p:sp>
        <p:nvSpPr>
          <p:cNvPr id="26" name="c2_txt_575"/>
          <p:cNvSpPr txBox="1"/>
          <p:nvPr/>
        </p:nvSpPr>
        <p:spPr>
          <a:xfrm>
            <a:off x="548640" y="329184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WHAT WE BUILT</a:t>
            </a:r>
            <a:endParaRPr lang="en-US" sz="1200" dirty="0"/>
          </a:p>
        </p:txBody>
      </p:sp>
      <p:sp>
        <p:nvSpPr>
          <p:cNvPr id="27" name="c2_txt_576"/>
          <p:cNvSpPr txBox="1"/>
          <p:nvPr/>
        </p:nvSpPr>
        <p:spPr>
          <a:xfrm>
            <a:off x="548640" y="360273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REGGIE, a chatbot that indexes public meetings for question answering.</a:t>
            </a:r>
            <a:endParaRPr lang="en-US" sz="1700" dirty="0"/>
          </a:p>
        </p:txBody>
      </p:sp>
      <p:sp>
        <p:nvSpPr>
          <p:cNvPr id="28" name="c3_txt_577"/>
          <p:cNvSpPr txBox="1"/>
          <p:nvPr/>
        </p:nvSpPr>
        <p:spPr>
          <a:xfrm>
            <a:off x="548640" y="461772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IMPACT</a:t>
            </a:r>
            <a:endParaRPr lang="en-US" sz="1200" dirty="0"/>
          </a:p>
        </p:txBody>
      </p:sp>
      <p:sp>
        <p:nvSpPr>
          <p:cNvPr id="29" name="c3_txt_578"/>
          <p:cNvSpPr txBox="1"/>
          <p:nvPr/>
        </p:nvSpPr>
        <p:spPr>
          <a:xfrm>
            <a:off x="548640" y="492861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PSC research went from hours to minutes. Best CS Project, Tulane Capstone Expo.</a:t>
            </a:r>
            <a:endParaRPr lang="en-US" sz="1700" dirty="0"/>
          </a:p>
        </p:txBody>
      </p:sp>
      <p:sp>
        <p:nvSpPr>
          <p:cNvPr id="30" name="card_579"/>
          <p:cNvSpPr/>
          <p:nvPr/>
        </p:nvSpPr>
        <p:spPr>
          <a:xfrm>
            <a:off x="5440680" y="1371600"/>
            <a:ext cx="6199632" cy="4663440"/>
          </a:xfrm>
          <a:prstGeom prst="roundRect">
            <a:avLst>
              <a:gd name="adj" fmla="val 2353"/>
            </a:avLst>
          </a:prstGeom>
          <a:solidFill>
            <a:srgbClr val="F4F8F6"/>
          </a:solidFill>
          <a:ln w="12700">
            <a:solidFill>
              <a:srgbClr val="D9E1DD"/>
            </a:solidFill>
            <a:prstDash val="solid"/>
          </a:ln>
        </p:spPr>
        <p:txBody>
          <a:bodyPr/>
          <a:lstStyle/>
          <a:p>
            <a:endParaRPr lang="en-US"/>
          </a:p>
        </p:txBody>
      </p:sp>
      <p:pic>
        <p:nvPicPr>
          <p:cNvPr id="32" name="img_entergy_logo_581" descr="/home/claude/assets/entergy_logo.png"/>
          <p:cNvPicPr>
            <a:picLocks noChangeAspect="1"/>
          </p:cNvPicPr>
          <p:nvPr/>
        </p:nvPicPr>
        <p:blipFill>
          <a:blip r:embed="rId3"/>
          <a:stretch>
            <a:fillRect/>
          </a:stretch>
        </p:blipFill>
        <p:spPr>
          <a:xfrm>
            <a:off x="7351776" y="5095440"/>
            <a:ext cx="2377440" cy="599040"/>
          </a:xfrm>
          <a:prstGeom prst="rect">
            <a:avLst/>
          </a:prstGeom>
        </p:spPr>
      </p:pic>
      <p:pic>
        <p:nvPicPr>
          <p:cNvPr id="33" name="Google Shape;142;p28">
            <a:extLst>
              <a:ext uri="{FF2B5EF4-FFF2-40B4-BE49-F238E27FC236}">
                <a16:creationId xmlns:a16="http://schemas.microsoft.com/office/drawing/2014/main" id="{46825846-C181-C98F-75AD-3D8DA1EFAE72}"/>
              </a:ext>
            </a:extLst>
          </p:cNvPr>
          <p:cNvPicPr preferRelativeResize="0">
            <a:picLocks noChangeAspect="1"/>
          </p:cNvPicPr>
          <p:nvPr/>
        </p:nvPicPr>
        <p:blipFill>
          <a:blip r:embed="rId4">
            <a:alphaModFix/>
          </a:blip>
          <a:stretch>
            <a:fillRect/>
          </a:stretch>
        </p:blipFill>
        <p:spPr>
          <a:xfrm>
            <a:off x="6404208" y="1676478"/>
            <a:ext cx="4272576" cy="3204412"/>
          </a:xfrm>
          <a:prstGeom prst="rect">
            <a:avLst/>
          </a:prstGeom>
          <a:noFill/>
          <a:ln>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4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4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4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AI for monitoring criminal court</a:t>
            </a:r>
            <a:endParaRPr lang="en-US" sz="3000" dirty="0"/>
          </a:p>
        </p:txBody>
      </p:sp>
      <p:sp>
        <p:nvSpPr>
          <p:cNvPr id="3" name="time_chip_582"/>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583"/>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584"/>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585"/>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586"/>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587"/>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588"/>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589"/>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590"/>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591"/>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592"/>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593"/>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594"/>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595"/>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596"/>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597"/>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598"/>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599"/>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600"/>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pill_601"/>
          <p:cNvSpPr txBox="1"/>
          <p:nvPr/>
        </p:nvSpPr>
        <p:spPr>
          <a:xfrm>
            <a:off x="548640" y="1371600"/>
            <a:ext cx="1417320" cy="310896"/>
          </a:xfrm>
          <a:prstGeom prst="roundRect">
            <a:avLst>
              <a:gd name="adj" fmla="val 52941"/>
            </a:avLst>
          </a:prstGeom>
          <a:solidFill>
            <a:srgbClr val="E8613A"/>
          </a:solid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EXAMPLE 3</a:t>
            </a:r>
            <a:endParaRPr lang="en-US" sz="1100" dirty="0"/>
          </a:p>
        </p:txBody>
      </p:sp>
      <p:sp>
        <p:nvSpPr>
          <p:cNvPr id="23" name="txt_602"/>
          <p:cNvSpPr txBox="1"/>
          <p:nvPr/>
        </p:nvSpPr>
        <p:spPr>
          <a:xfrm>
            <a:off x="2103120" y="1371600"/>
            <a:ext cx="3246120" cy="310896"/>
          </a:xfrm>
          <a:prstGeom prst="rect">
            <a:avLst/>
          </a:prstGeom>
          <a:noFill/>
          <a:ln/>
        </p:spPr>
        <p:txBody>
          <a:bodyPr wrap="square" lIns="0" tIns="0" rIns="0" bIns="0" rtlCol="0" anchor="ctr"/>
          <a:lstStyle/>
          <a:p>
            <a:pPr marL="0" indent="0">
              <a:buNone/>
            </a:pPr>
            <a:r>
              <a:rPr lang="en-US" sz="1400" b="1" dirty="0">
                <a:solidFill>
                  <a:srgbClr val="1E6B4F"/>
                </a:solidFill>
                <a:latin typeface="Inter" pitchFamily="34" charset="0"/>
                <a:ea typeface="Inter" pitchFamily="34" charset="-122"/>
                <a:cs typeface="Inter" pitchFamily="34" charset="-120"/>
              </a:rPr>
              <a:t>with Court Watch NOLA</a:t>
            </a:r>
            <a:endParaRPr lang="en-US" sz="1400" dirty="0"/>
          </a:p>
        </p:txBody>
      </p:sp>
      <p:sp>
        <p:nvSpPr>
          <p:cNvPr id="24" name="c1_txt_603"/>
          <p:cNvSpPr txBox="1"/>
          <p:nvPr/>
        </p:nvSpPr>
        <p:spPr>
          <a:xfrm>
            <a:off x="548640" y="196596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THE PARTNER</a:t>
            </a:r>
            <a:endParaRPr lang="en-US" sz="1200" dirty="0"/>
          </a:p>
        </p:txBody>
      </p:sp>
      <p:sp>
        <p:nvSpPr>
          <p:cNvPr id="25" name="c1_txt_604"/>
          <p:cNvSpPr txBox="1"/>
          <p:nvPr/>
        </p:nvSpPr>
        <p:spPr>
          <a:xfrm>
            <a:off x="548640" y="227685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Since 2007, trained volunteers have observed Orleans Parish criminal court.</a:t>
            </a:r>
            <a:endParaRPr lang="en-US" sz="1700" dirty="0"/>
          </a:p>
        </p:txBody>
      </p:sp>
      <p:sp>
        <p:nvSpPr>
          <p:cNvPr id="26" name="c2_txt_605"/>
          <p:cNvSpPr txBox="1"/>
          <p:nvPr/>
        </p:nvSpPr>
        <p:spPr>
          <a:xfrm>
            <a:off x="548640" y="329184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STARTED SMALL</a:t>
            </a:r>
            <a:endParaRPr lang="en-US" sz="1200" dirty="0"/>
          </a:p>
        </p:txBody>
      </p:sp>
      <p:sp>
        <p:nvSpPr>
          <p:cNvPr id="27" name="c2_txt_606"/>
          <p:cNvSpPr txBox="1"/>
          <p:nvPr/>
        </p:nvSpPr>
        <p:spPr>
          <a:xfrm>
            <a:off x="548640" y="360273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Student-built data infrastructure for 100K+ cases over 15 years.</a:t>
            </a:r>
            <a:endParaRPr lang="en-US" sz="1700" dirty="0"/>
          </a:p>
        </p:txBody>
      </p:sp>
      <p:sp>
        <p:nvSpPr>
          <p:cNvPr id="28" name="c3_txt_607"/>
          <p:cNvSpPr txBox="1"/>
          <p:nvPr/>
        </p:nvSpPr>
        <p:spPr>
          <a:xfrm>
            <a:off x="548640" y="461772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GREW INTO</a:t>
            </a:r>
            <a:endParaRPr lang="en-US" sz="1200" dirty="0"/>
          </a:p>
        </p:txBody>
      </p:sp>
      <p:sp>
        <p:nvSpPr>
          <p:cNvPr id="29" name="c3_txt_608"/>
          <p:cNvSpPr txBox="1"/>
          <p:nvPr/>
        </p:nvSpPr>
        <p:spPr>
          <a:xfrm>
            <a:off x="548640" y="492861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An NSF-funded program: anomaly detection and LLM tools for defendants, victims, and attorneys.</a:t>
            </a:r>
            <a:endParaRPr lang="en-US" sz="1700" dirty="0"/>
          </a:p>
        </p:txBody>
      </p:sp>
      <p:sp>
        <p:nvSpPr>
          <p:cNvPr id="30" name="card_609"/>
          <p:cNvSpPr/>
          <p:nvPr/>
        </p:nvSpPr>
        <p:spPr>
          <a:xfrm>
            <a:off x="5440680" y="1371600"/>
            <a:ext cx="6199632" cy="4663440"/>
          </a:xfrm>
          <a:prstGeom prst="roundRect">
            <a:avLst>
              <a:gd name="adj" fmla="val 2353"/>
            </a:avLst>
          </a:prstGeom>
          <a:solidFill>
            <a:srgbClr val="F4F8F6"/>
          </a:solidFill>
          <a:ln w="12700">
            <a:solidFill>
              <a:srgbClr val="D9E1DD"/>
            </a:solidFill>
            <a:prstDash val="solid"/>
          </a:ln>
        </p:spPr>
        <p:txBody>
          <a:bodyPr/>
          <a:lstStyle/>
          <a:p>
            <a:endParaRPr lang="en-US"/>
          </a:p>
        </p:txBody>
      </p:sp>
      <p:pic>
        <p:nvPicPr>
          <p:cNvPr id="31" name="img_courtwatch_logo_610" descr="/home/claude/assets/courtwatch_logo.png"/>
          <p:cNvPicPr>
            <a:picLocks noChangeAspect="1"/>
          </p:cNvPicPr>
          <p:nvPr/>
        </p:nvPicPr>
        <p:blipFill>
          <a:blip r:embed="rId3"/>
          <a:stretch>
            <a:fillRect/>
          </a:stretch>
        </p:blipFill>
        <p:spPr>
          <a:xfrm>
            <a:off x="5623560" y="2105955"/>
            <a:ext cx="1828800" cy="1823129"/>
          </a:xfrm>
          <a:prstGeom prst="rect">
            <a:avLst/>
          </a:prstGeom>
        </p:spPr>
      </p:pic>
      <p:pic>
        <p:nvPicPr>
          <p:cNvPr id="32" name="img_courtwatch_poster_611" descr="/home/claude/assets/courtwatch_poster.png"/>
          <p:cNvPicPr>
            <a:picLocks noChangeAspect="1"/>
          </p:cNvPicPr>
          <p:nvPr/>
        </p:nvPicPr>
        <p:blipFill>
          <a:blip r:embed="rId4"/>
          <a:stretch>
            <a:fillRect/>
          </a:stretch>
        </p:blipFill>
        <p:spPr>
          <a:xfrm>
            <a:off x="7635240" y="2272387"/>
            <a:ext cx="3822192" cy="2861866"/>
          </a:xfrm>
          <a:prstGeom prst="rect">
            <a:avLst/>
          </a:prstGeom>
          <a:effectLst>
            <a:outerShdw blurRad="101600" dist="25400" dir="5400000" algn="bl" rotWithShape="0">
              <a:srgbClr val="000000">
                <a:alpha val="18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4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4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4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Fairness in microloan discovery</a:t>
            </a:r>
            <a:endParaRPr lang="en-US" sz="3000" dirty="0"/>
          </a:p>
        </p:txBody>
      </p:sp>
      <p:sp>
        <p:nvSpPr>
          <p:cNvPr id="3" name="time_chip_612"/>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613"/>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614"/>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615"/>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616"/>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617"/>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618"/>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619"/>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620"/>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621"/>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622"/>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623"/>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624"/>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625"/>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626"/>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627"/>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628"/>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629"/>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630"/>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pill_631"/>
          <p:cNvSpPr txBox="1"/>
          <p:nvPr/>
        </p:nvSpPr>
        <p:spPr>
          <a:xfrm>
            <a:off x="548640" y="1371600"/>
            <a:ext cx="1417320" cy="310896"/>
          </a:xfrm>
          <a:prstGeom prst="roundRect">
            <a:avLst>
              <a:gd name="adj" fmla="val 52941"/>
            </a:avLst>
          </a:prstGeom>
          <a:solidFill>
            <a:srgbClr val="E8613A"/>
          </a:solid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EXAMPLE 4</a:t>
            </a:r>
            <a:endParaRPr lang="en-US" sz="1100" dirty="0"/>
          </a:p>
        </p:txBody>
      </p:sp>
      <p:sp>
        <p:nvSpPr>
          <p:cNvPr id="23" name="txt_632"/>
          <p:cNvSpPr txBox="1"/>
          <p:nvPr/>
        </p:nvSpPr>
        <p:spPr>
          <a:xfrm>
            <a:off x="2103120" y="1371600"/>
            <a:ext cx="3246120" cy="310896"/>
          </a:xfrm>
          <a:prstGeom prst="rect">
            <a:avLst/>
          </a:prstGeom>
          <a:noFill/>
          <a:ln/>
        </p:spPr>
        <p:txBody>
          <a:bodyPr wrap="square" lIns="0" tIns="0" rIns="0" bIns="0" rtlCol="0" anchor="ctr"/>
          <a:lstStyle/>
          <a:p>
            <a:pPr marL="0" indent="0">
              <a:buNone/>
            </a:pPr>
            <a:r>
              <a:rPr lang="en-US" sz="1400" b="1" dirty="0">
                <a:solidFill>
                  <a:srgbClr val="1E6B4F"/>
                </a:solidFill>
                <a:latin typeface="Inter" pitchFamily="34" charset="0"/>
                <a:ea typeface="Inter" pitchFamily="34" charset="-122"/>
                <a:cs typeface="Inter" pitchFamily="34" charset="-120"/>
              </a:rPr>
              <a:t>with Kiva.org</a:t>
            </a:r>
            <a:endParaRPr lang="en-US" sz="1400" dirty="0"/>
          </a:p>
        </p:txBody>
      </p:sp>
      <p:sp>
        <p:nvSpPr>
          <p:cNvPr id="24" name="c1_txt_633"/>
          <p:cNvSpPr txBox="1"/>
          <p:nvPr/>
        </p:nvSpPr>
        <p:spPr>
          <a:xfrm>
            <a:off x="548640" y="196596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THE PARTNER</a:t>
            </a:r>
            <a:endParaRPr lang="en-US" sz="1200" dirty="0"/>
          </a:p>
        </p:txBody>
      </p:sp>
      <p:sp>
        <p:nvSpPr>
          <p:cNvPr id="25" name="c1_txt_634"/>
          <p:cNvSpPr txBox="1"/>
          <p:nvPr/>
        </p:nvSpPr>
        <p:spPr>
          <a:xfrm>
            <a:off x="548640" y="227685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Kiva crowdfunds microloans: $1.74B to 4.3M borrowers in 77 countries (2022).</a:t>
            </a:r>
            <a:endParaRPr lang="en-US" sz="1700" dirty="0"/>
          </a:p>
        </p:txBody>
      </p:sp>
      <p:sp>
        <p:nvSpPr>
          <p:cNvPr id="26" name="c2_txt_635"/>
          <p:cNvSpPr txBox="1"/>
          <p:nvPr/>
        </p:nvSpPr>
        <p:spPr>
          <a:xfrm>
            <a:off x="548640" y="329184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THE CHALLENGE</a:t>
            </a:r>
            <a:endParaRPr lang="en-US" sz="1200" dirty="0"/>
          </a:p>
        </p:txBody>
      </p:sp>
      <p:sp>
        <p:nvSpPr>
          <p:cNvPr id="27" name="c2_txt_636"/>
          <p:cNvSpPr txBox="1"/>
          <p:nvPr/>
        </p:nvSpPr>
        <p:spPr>
          <a:xfrm>
            <a:off x="548640" y="360273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Lender attention is uneven, so some borrowers get overlooked.</a:t>
            </a:r>
            <a:endParaRPr lang="en-US" sz="1700" dirty="0"/>
          </a:p>
        </p:txBody>
      </p:sp>
      <p:sp>
        <p:nvSpPr>
          <p:cNvPr id="28" name="c3_txt_637"/>
          <p:cNvSpPr txBox="1"/>
          <p:nvPr/>
        </p:nvSpPr>
        <p:spPr>
          <a:xfrm>
            <a:off x="548640" y="461772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WHAT WE STUDIED</a:t>
            </a:r>
            <a:endParaRPr lang="en-US" sz="1200" dirty="0"/>
          </a:p>
        </p:txBody>
      </p:sp>
      <p:sp>
        <p:nvSpPr>
          <p:cNvPr id="29" name="c3_txt_638"/>
          <p:cNvSpPr txBox="1"/>
          <p:nvPr/>
        </p:nvSpPr>
        <p:spPr>
          <a:xfrm>
            <a:off x="548640" y="492861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Recommendations that balance fairness across borrowers, lenders, and Kiva's mission.</a:t>
            </a:r>
            <a:endParaRPr lang="en-US" sz="1700" dirty="0"/>
          </a:p>
        </p:txBody>
      </p:sp>
      <p:sp>
        <p:nvSpPr>
          <p:cNvPr id="30" name="card_639"/>
          <p:cNvSpPr/>
          <p:nvPr/>
        </p:nvSpPr>
        <p:spPr>
          <a:xfrm>
            <a:off x="5440680" y="1371600"/>
            <a:ext cx="6199632" cy="4663440"/>
          </a:xfrm>
          <a:prstGeom prst="roundRect">
            <a:avLst>
              <a:gd name="adj" fmla="val 2353"/>
            </a:avLst>
          </a:prstGeom>
          <a:solidFill>
            <a:srgbClr val="F4F8F6"/>
          </a:solidFill>
          <a:ln w="12700">
            <a:solidFill>
              <a:srgbClr val="D9E1DD"/>
            </a:solidFill>
            <a:prstDash val="solid"/>
          </a:ln>
        </p:spPr>
        <p:txBody>
          <a:bodyPr/>
          <a:lstStyle/>
          <a:p>
            <a:endParaRPr lang="en-US"/>
          </a:p>
        </p:txBody>
      </p:sp>
      <p:pic>
        <p:nvPicPr>
          <p:cNvPr id="31" name="img_kiva_logo_640" descr="/home/claude/assets/kiva_logo.png"/>
          <p:cNvPicPr>
            <a:picLocks noChangeAspect="1"/>
          </p:cNvPicPr>
          <p:nvPr/>
        </p:nvPicPr>
        <p:blipFill>
          <a:blip r:embed="rId3"/>
          <a:stretch>
            <a:fillRect/>
          </a:stretch>
        </p:blipFill>
        <p:spPr>
          <a:xfrm>
            <a:off x="5623560" y="1554480"/>
            <a:ext cx="1801906" cy="914400"/>
          </a:xfrm>
          <a:prstGeom prst="rect">
            <a:avLst/>
          </a:prstGeom>
        </p:spPr>
      </p:pic>
      <p:pic>
        <p:nvPicPr>
          <p:cNvPr id="32" name="img_kiva_diagram_641" descr="/home/claude/assets/kiva_diagram.png"/>
          <p:cNvPicPr>
            <a:picLocks noChangeAspect="1"/>
          </p:cNvPicPr>
          <p:nvPr/>
        </p:nvPicPr>
        <p:blipFill>
          <a:blip r:embed="rId4"/>
          <a:stretch>
            <a:fillRect/>
          </a:stretch>
        </p:blipFill>
        <p:spPr>
          <a:xfrm>
            <a:off x="5623560" y="2771615"/>
            <a:ext cx="5833872" cy="2960690"/>
          </a:xfrm>
          <a:prstGeom prst="rect">
            <a:avLst/>
          </a:prstGeom>
          <a:effectLst>
            <a:outerShdw blurRad="101600" dist="25400" dir="5400000" algn="bl" rotWithShape="0">
              <a:srgbClr val="000000">
                <a:alpha val="18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4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4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4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Good practices we've learned</a:t>
            </a:r>
            <a:endParaRPr lang="en-US" sz="3000" dirty="0"/>
          </a:p>
        </p:txBody>
      </p:sp>
      <p:sp>
        <p:nvSpPr>
          <p:cNvPr id="3" name="time_chip_642"/>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9:10 – 9:25  ·  15 min</a:t>
            </a:r>
            <a:endParaRPr lang="en-US" sz="1400" dirty="0"/>
          </a:p>
        </p:txBody>
      </p:sp>
      <p:sp>
        <p:nvSpPr>
          <p:cNvPr id="4" name="prog_welcome_643"/>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644"/>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645"/>
          <p:cNvSpPr/>
          <p:nvPr/>
        </p:nvSpPr>
        <p:spPr>
          <a:xfrm>
            <a:off x="1309604"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7" name="prog_lbl_ai_646"/>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AI</a:t>
            </a:r>
            <a:endParaRPr lang="en-US" sz="1000" dirty="0"/>
          </a:p>
        </p:txBody>
      </p:sp>
      <p:sp>
        <p:nvSpPr>
          <p:cNvPr id="8" name="prog_pd_647"/>
          <p:cNvSpPr/>
          <p:nvPr/>
        </p:nvSpPr>
        <p:spPr>
          <a:xfrm>
            <a:off x="2428189"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9" name="prog_lbl_pd_648"/>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Design</a:t>
            </a:r>
            <a:endParaRPr lang="en-US" sz="1000" dirty="0"/>
          </a:p>
        </p:txBody>
      </p:sp>
      <p:sp>
        <p:nvSpPr>
          <p:cNvPr id="10" name="prog_reflect_649"/>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650"/>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651"/>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652"/>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653"/>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654"/>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655"/>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656"/>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657"/>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658"/>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659"/>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660"/>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1_card_661"/>
          <p:cNvSpPr/>
          <p:nvPr/>
        </p:nvSpPr>
        <p:spPr>
          <a:xfrm>
            <a:off x="548640" y="1417320"/>
            <a:ext cx="7680960" cy="786384"/>
          </a:xfrm>
          <a:prstGeom prst="roundRect">
            <a:avLst>
              <a:gd name="adj" fmla="val 13953"/>
            </a:avLst>
          </a:prstGeom>
          <a:solidFill>
            <a:srgbClr val="E8F2ED"/>
          </a:solidFill>
          <a:ln w="12700">
            <a:solidFill>
              <a:srgbClr val="E8F2ED"/>
            </a:solidFill>
            <a:prstDash val="solid"/>
          </a:ln>
        </p:spPr>
        <p:txBody>
          <a:bodyPr/>
          <a:lstStyle/>
          <a:p>
            <a:endParaRPr lang="en-US"/>
          </a:p>
        </p:txBody>
      </p:sp>
      <p:sp>
        <p:nvSpPr>
          <p:cNvPr id="23" name="c1_num_662"/>
          <p:cNvSpPr txBox="1"/>
          <p:nvPr/>
        </p:nvSpPr>
        <p:spPr>
          <a:xfrm>
            <a:off x="731520" y="1563624"/>
            <a:ext cx="493776" cy="493776"/>
          </a:xfrm>
          <a:prstGeom prst="ellipse">
            <a:avLst/>
          </a:prstGeom>
          <a:solidFill>
            <a:srgbClr val="E8613A"/>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1</a:t>
            </a:r>
            <a:endParaRPr lang="en-US" sz="1600" dirty="0"/>
          </a:p>
        </p:txBody>
      </p:sp>
      <p:sp>
        <p:nvSpPr>
          <p:cNvPr id="24" name="c1_txt_663"/>
          <p:cNvSpPr txBox="1"/>
          <p:nvPr/>
        </p:nvSpPr>
        <p:spPr>
          <a:xfrm>
            <a:off x="1417320" y="1417320"/>
            <a:ext cx="2834640" cy="786384"/>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Start with conversations</a:t>
            </a:r>
            <a:endParaRPr lang="en-US" sz="1700" dirty="0"/>
          </a:p>
        </p:txBody>
      </p:sp>
      <p:sp>
        <p:nvSpPr>
          <p:cNvPr id="25" name="c1_txt_664"/>
          <p:cNvSpPr txBox="1"/>
          <p:nvPr/>
        </p:nvSpPr>
        <p:spPr>
          <a:xfrm>
            <a:off x="4251960" y="1417320"/>
            <a:ext cx="3886200" cy="786384"/>
          </a:xfrm>
          <a:prstGeom prst="rect">
            <a:avLst/>
          </a:prstGeom>
          <a:noFill/>
          <a:ln/>
        </p:spPr>
        <p:txBody>
          <a:bodyPr wrap="square" lIns="0" tIns="0" rIns="0" bIns="0" rtlCol="0" anchor="ctr"/>
          <a:lstStyle/>
          <a:p>
            <a:pPr marL="0" indent="0">
              <a:buNone/>
            </a:pPr>
            <a:r>
              <a:rPr lang="en-US" sz="1400" dirty="0">
                <a:solidFill>
                  <a:srgbClr val="5E6E68"/>
                </a:solidFill>
                <a:latin typeface="Inter" pitchFamily="34" charset="0"/>
                <a:ea typeface="Inter" pitchFamily="34" charset="-122"/>
                <a:cs typeface="Inter" pitchFamily="34" charset="-120"/>
              </a:rPr>
              <a:t>Outreach and ideation meetings, with help from your public service office.</a:t>
            </a:r>
            <a:endParaRPr lang="en-US" sz="1400" dirty="0"/>
          </a:p>
        </p:txBody>
      </p:sp>
      <p:sp>
        <p:nvSpPr>
          <p:cNvPr id="26" name="c2_card_665"/>
          <p:cNvSpPr/>
          <p:nvPr/>
        </p:nvSpPr>
        <p:spPr>
          <a:xfrm>
            <a:off x="548640" y="2313432"/>
            <a:ext cx="7680960" cy="786384"/>
          </a:xfrm>
          <a:prstGeom prst="roundRect">
            <a:avLst>
              <a:gd name="adj" fmla="val 13953"/>
            </a:avLst>
          </a:prstGeom>
          <a:solidFill>
            <a:srgbClr val="FFFFFF"/>
          </a:solidFill>
          <a:ln w="12700">
            <a:solidFill>
              <a:srgbClr val="D9E1DD"/>
            </a:solidFill>
            <a:prstDash val="solid"/>
          </a:ln>
        </p:spPr>
        <p:txBody>
          <a:bodyPr/>
          <a:lstStyle/>
          <a:p>
            <a:endParaRPr lang="en-US"/>
          </a:p>
        </p:txBody>
      </p:sp>
      <p:sp>
        <p:nvSpPr>
          <p:cNvPr id="27" name="c2_num_666"/>
          <p:cNvSpPr txBox="1"/>
          <p:nvPr/>
        </p:nvSpPr>
        <p:spPr>
          <a:xfrm>
            <a:off x="731520" y="2459736"/>
            <a:ext cx="493776" cy="493776"/>
          </a:xfrm>
          <a:prstGeom prst="ellipse">
            <a:avLst/>
          </a:prstGeom>
          <a:solidFill>
            <a:srgbClr val="E8613A"/>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2</a:t>
            </a:r>
            <a:endParaRPr lang="en-US" sz="1600" dirty="0"/>
          </a:p>
        </p:txBody>
      </p:sp>
      <p:sp>
        <p:nvSpPr>
          <p:cNvPr id="28" name="c2_txt_667"/>
          <p:cNvSpPr txBox="1"/>
          <p:nvPr/>
        </p:nvSpPr>
        <p:spPr>
          <a:xfrm>
            <a:off x="1417320" y="2313432"/>
            <a:ext cx="2834640" cy="786384"/>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Start small</a:t>
            </a:r>
            <a:endParaRPr lang="en-US" sz="1700" dirty="0"/>
          </a:p>
        </p:txBody>
      </p:sp>
      <p:sp>
        <p:nvSpPr>
          <p:cNvPr id="29" name="c2_txt_668"/>
          <p:cNvSpPr txBox="1"/>
          <p:nvPr/>
        </p:nvSpPr>
        <p:spPr>
          <a:xfrm>
            <a:off x="4251960" y="2313432"/>
            <a:ext cx="3886200" cy="786384"/>
          </a:xfrm>
          <a:prstGeom prst="rect">
            <a:avLst/>
          </a:prstGeom>
          <a:noFill/>
          <a:ln/>
        </p:spPr>
        <p:txBody>
          <a:bodyPr wrap="square" lIns="0" tIns="0" rIns="0" bIns="0" rtlCol="0" anchor="ctr"/>
          <a:lstStyle/>
          <a:p>
            <a:pPr marL="0" indent="0">
              <a:buNone/>
            </a:pPr>
            <a:r>
              <a:rPr lang="en-US" sz="1400" dirty="0">
                <a:solidFill>
                  <a:srgbClr val="5E6E68"/>
                </a:solidFill>
                <a:latin typeface="Inter" pitchFamily="34" charset="0"/>
                <a:ea typeface="Inter" pitchFamily="34" charset="-122"/>
                <a:cs typeface="Inter" pitchFamily="34" charset="-120"/>
              </a:rPr>
              <a:t>Data prep, websites, capstone-sized projects. Early wins build trust.</a:t>
            </a:r>
            <a:endParaRPr lang="en-US" sz="1400" dirty="0"/>
          </a:p>
        </p:txBody>
      </p:sp>
      <p:sp>
        <p:nvSpPr>
          <p:cNvPr id="30" name="c3_card_669"/>
          <p:cNvSpPr/>
          <p:nvPr/>
        </p:nvSpPr>
        <p:spPr>
          <a:xfrm>
            <a:off x="548640" y="3209544"/>
            <a:ext cx="7680960" cy="786384"/>
          </a:xfrm>
          <a:prstGeom prst="roundRect">
            <a:avLst>
              <a:gd name="adj" fmla="val 13953"/>
            </a:avLst>
          </a:prstGeom>
          <a:solidFill>
            <a:srgbClr val="E8F2ED"/>
          </a:solidFill>
          <a:ln w="12700">
            <a:solidFill>
              <a:srgbClr val="E8F2ED"/>
            </a:solidFill>
            <a:prstDash val="solid"/>
          </a:ln>
        </p:spPr>
        <p:txBody>
          <a:bodyPr/>
          <a:lstStyle/>
          <a:p>
            <a:endParaRPr lang="en-US"/>
          </a:p>
        </p:txBody>
      </p:sp>
      <p:sp>
        <p:nvSpPr>
          <p:cNvPr id="31" name="c3_num_670"/>
          <p:cNvSpPr txBox="1"/>
          <p:nvPr/>
        </p:nvSpPr>
        <p:spPr>
          <a:xfrm>
            <a:off x="731520" y="3355848"/>
            <a:ext cx="493776" cy="493776"/>
          </a:xfrm>
          <a:prstGeom prst="ellipse">
            <a:avLst/>
          </a:prstGeom>
          <a:solidFill>
            <a:srgbClr val="E8613A"/>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3</a:t>
            </a:r>
            <a:endParaRPr lang="en-US" sz="1600" dirty="0"/>
          </a:p>
        </p:txBody>
      </p:sp>
      <p:sp>
        <p:nvSpPr>
          <p:cNvPr id="32" name="c3_txt_671"/>
          <p:cNvSpPr txBox="1"/>
          <p:nvPr/>
        </p:nvSpPr>
        <p:spPr>
          <a:xfrm>
            <a:off x="1417320" y="3209544"/>
            <a:ext cx="2834640" cy="786384"/>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Share the money and the credit</a:t>
            </a:r>
            <a:endParaRPr lang="en-US" sz="1700" dirty="0"/>
          </a:p>
        </p:txBody>
      </p:sp>
      <p:sp>
        <p:nvSpPr>
          <p:cNvPr id="33" name="c3_txt_672"/>
          <p:cNvSpPr txBox="1"/>
          <p:nvPr/>
        </p:nvSpPr>
        <p:spPr>
          <a:xfrm>
            <a:off x="4251960" y="3209544"/>
            <a:ext cx="3886200" cy="786384"/>
          </a:xfrm>
          <a:prstGeom prst="rect">
            <a:avLst/>
          </a:prstGeom>
          <a:noFill/>
          <a:ln/>
        </p:spPr>
        <p:txBody>
          <a:bodyPr wrap="square" lIns="0" tIns="0" rIns="0" bIns="0" rtlCol="0" anchor="ctr"/>
          <a:lstStyle/>
          <a:p>
            <a:pPr marL="0" indent="0">
              <a:buNone/>
            </a:pPr>
            <a:r>
              <a:rPr lang="en-US" sz="1400" dirty="0">
                <a:solidFill>
                  <a:srgbClr val="5E6E68"/>
                </a:solidFill>
                <a:latin typeface="Inter" pitchFamily="34" charset="0"/>
                <a:ea typeface="Inter" pitchFamily="34" charset="-122"/>
                <a:cs typeface="Inter" pitchFamily="34" charset="-120"/>
              </a:rPr>
              <a:t>Partners as co-PIs. Budget for their time.</a:t>
            </a:r>
            <a:endParaRPr lang="en-US" sz="1400" dirty="0"/>
          </a:p>
        </p:txBody>
      </p:sp>
      <p:sp>
        <p:nvSpPr>
          <p:cNvPr id="34" name="c4_card_673"/>
          <p:cNvSpPr/>
          <p:nvPr/>
        </p:nvSpPr>
        <p:spPr>
          <a:xfrm>
            <a:off x="548640" y="4105656"/>
            <a:ext cx="7680960" cy="786384"/>
          </a:xfrm>
          <a:prstGeom prst="roundRect">
            <a:avLst>
              <a:gd name="adj" fmla="val 13953"/>
            </a:avLst>
          </a:prstGeom>
          <a:solidFill>
            <a:srgbClr val="FFFFFF"/>
          </a:solidFill>
          <a:ln w="12700">
            <a:solidFill>
              <a:srgbClr val="D9E1DD"/>
            </a:solidFill>
            <a:prstDash val="solid"/>
          </a:ln>
        </p:spPr>
        <p:txBody>
          <a:bodyPr/>
          <a:lstStyle/>
          <a:p>
            <a:endParaRPr lang="en-US"/>
          </a:p>
        </p:txBody>
      </p:sp>
      <p:sp>
        <p:nvSpPr>
          <p:cNvPr id="35" name="c4_num_674"/>
          <p:cNvSpPr txBox="1"/>
          <p:nvPr/>
        </p:nvSpPr>
        <p:spPr>
          <a:xfrm>
            <a:off x="731520" y="4251960"/>
            <a:ext cx="493776" cy="493776"/>
          </a:xfrm>
          <a:prstGeom prst="ellipse">
            <a:avLst/>
          </a:prstGeom>
          <a:solidFill>
            <a:srgbClr val="E8613A"/>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4</a:t>
            </a:r>
            <a:endParaRPr lang="en-US" sz="1600" dirty="0"/>
          </a:p>
        </p:txBody>
      </p:sp>
      <p:sp>
        <p:nvSpPr>
          <p:cNvPr id="36" name="c4_txt_675"/>
          <p:cNvSpPr txBox="1"/>
          <p:nvPr/>
        </p:nvSpPr>
        <p:spPr>
          <a:xfrm>
            <a:off x="1417320" y="4105656"/>
            <a:ext cx="2834640" cy="786384"/>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Plan for years, not semesters</a:t>
            </a:r>
            <a:endParaRPr lang="en-US" sz="1700" dirty="0"/>
          </a:p>
        </p:txBody>
      </p:sp>
      <p:sp>
        <p:nvSpPr>
          <p:cNvPr id="37" name="c4_txt_676"/>
          <p:cNvSpPr txBox="1"/>
          <p:nvPr/>
        </p:nvSpPr>
        <p:spPr>
          <a:xfrm>
            <a:off x="4251960" y="4105656"/>
            <a:ext cx="3886200" cy="786384"/>
          </a:xfrm>
          <a:prstGeom prst="rect">
            <a:avLst/>
          </a:prstGeom>
          <a:noFill/>
          <a:ln/>
        </p:spPr>
        <p:txBody>
          <a:bodyPr wrap="square" lIns="0" tIns="0" rIns="0" bIns="0" rtlCol="0" anchor="ctr"/>
          <a:lstStyle/>
          <a:p>
            <a:pPr marL="0" indent="0">
              <a:buNone/>
            </a:pPr>
            <a:r>
              <a:rPr lang="en-US" sz="1400" dirty="0">
                <a:solidFill>
                  <a:srgbClr val="5E6E68"/>
                </a:solidFill>
                <a:latin typeface="Inter" pitchFamily="34" charset="0"/>
                <a:ea typeface="Inter" pitchFamily="34" charset="-122"/>
                <a:cs typeface="Inter" pitchFamily="34" charset="-120"/>
              </a:rPr>
              <a:t>Hand work off between student cohorts.</a:t>
            </a:r>
            <a:endParaRPr lang="en-US" sz="1400" dirty="0"/>
          </a:p>
        </p:txBody>
      </p:sp>
      <p:sp>
        <p:nvSpPr>
          <p:cNvPr id="38" name="c5_card_677"/>
          <p:cNvSpPr/>
          <p:nvPr/>
        </p:nvSpPr>
        <p:spPr>
          <a:xfrm>
            <a:off x="548640" y="5001768"/>
            <a:ext cx="7680960" cy="786384"/>
          </a:xfrm>
          <a:prstGeom prst="roundRect">
            <a:avLst>
              <a:gd name="adj" fmla="val 13953"/>
            </a:avLst>
          </a:prstGeom>
          <a:solidFill>
            <a:srgbClr val="E8F2ED"/>
          </a:solidFill>
          <a:ln w="12700">
            <a:solidFill>
              <a:srgbClr val="E8F2ED"/>
            </a:solidFill>
            <a:prstDash val="solid"/>
          </a:ln>
        </p:spPr>
        <p:txBody>
          <a:bodyPr/>
          <a:lstStyle/>
          <a:p>
            <a:endParaRPr lang="en-US"/>
          </a:p>
        </p:txBody>
      </p:sp>
      <p:sp>
        <p:nvSpPr>
          <p:cNvPr id="39" name="c5_num_678"/>
          <p:cNvSpPr txBox="1"/>
          <p:nvPr/>
        </p:nvSpPr>
        <p:spPr>
          <a:xfrm>
            <a:off x="731520" y="5148072"/>
            <a:ext cx="493776" cy="493776"/>
          </a:xfrm>
          <a:prstGeom prst="ellipse">
            <a:avLst/>
          </a:prstGeom>
          <a:solidFill>
            <a:srgbClr val="E8613A"/>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5</a:t>
            </a:r>
            <a:endParaRPr lang="en-US" sz="1600" dirty="0"/>
          </a:p>
        </p:txBody>
      </p:sp>
      <p:sp>
        <p:nvSpPr>
          <p:cNvPr id="40" name="c5_txt_679"/>
          <p:cNvSpPr txBox="1"/>
          <p:nvPr/>
        </p:nvSpPr>
        <p:spPr>
          <a:xfrm>
            <a:off x="1417320" y="5001768"/>
            <a:ext cx="2834640" cy="786384"/>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Listen deeply</a:t>
            </a:r>
            <a:endParaRPr lang="en-US" sz="1700" dirty="0"/>
          </a:p>
        </p:txBody>
      </p:sp>
      <p:sp>
        <p:nvSpPr>
          <p:cNvPr id="41" name="c5_txt_680"/>
          <p:cNvSpPr txBox="1"/>
          <p:nvPr/>
        </p:nvSpPr>
        <p:spPr>
          <a:xfrm>
            <a:off x="4251960" y="5001768"/>
            <a:ext cx="3886200" cy="786384"/>
          </a:xfrm>
          <a:prstGeom prst="rect">
            <a:avLst/>
          </a:prstGeom>
          <a:noFill/>
          <a:ln/>
        </p:spPr>
        <p:txBody>
          <a:bodyPr wrap="square" lIns="0" tIns="0" rIns="0" bIns="0" rtlCol="0" anchor="ctr"/>
          <a:lstStyle/>
          <a:p>
            <a:pPr marL="0" indent="0">
              <a:buNone/>
            </a:pPr>
            <a:r>
              <a:rPr lang="en-US" sz="1400" dirty="0">
                <a:solidFill>
                  <a:srgbClr val="5E6E68"/>
                </a:solidFill>
                <a:latin typeface="Inter" pitchFamily="34" charset="0"/>
                <a:ea typeface="Inter" pitchFamily="34" charset="-122"/>
                <a:cs typeface="Inter" pitchFamily="34" charset="-120"/>
              </a:rPr>
              <a:t>Including about when not to use AI.</a:t>
            </a:r>
            <a:endParaRPr lang="en-US" sz="1400" dirty="0"/>
          </a:p>
        </p:txBody>
      </p:sp>
      <p:sp>
        <p:nvSpPr>
          <p:cNvPr id="42" name="card_681"/>
          <p:cNvSpPr/>
          <p:nvPr/>
        </p:nvSpPr>
        <p:spPr>
          <a:xfrm>
            <a:off x="8503920" y="1417320"/>
            <a:ext cx="3136392" cy="4370832"/>
          </a:xfrm>
          <a:prstGeom prst="roundRect">
            <a:avLst>
              <a:gd name="adj" fmla="val 3499"/>
            </a:avLst>
          </a:prstGeom>
          <a:solidFill>
            <a:srgbClr val="0E3B2E"/>
          </a:solidFill>
          <a:ln w="12700">
            <a:solidFill>
              <a:srgbClr val="0E3B2E"/>
            </a:solidFill>
            <a:prstDash val="solid"/>
          </a:ln>
        </p:spPr>
        <p:txBody>
          <a:bodyPr/>
          <a:lstStyle/>
          <a:p>
            <a:endParaRPr lang="en-US"/>
          </a:p>
        </p:txBody>
      </p:sp>
      <p:sp>
        <p:nvSpPr>
          <p:cNvPr id="43" name="txt_682"/>
          <p:cNvSpPr txBox="1"/>
          <p:nvPr/>
        </p:nvSpPr>
        <p:spPr>
          <a:xfrm>
            <a:off x="8732520" y="1691640"/>
            <a:ext cx="2697480" cy="2743200"/>
          </a:xfrm>
          <a:prstGeom prst="rect">
            <a:avLst/>
          </a:prstGeom>
          <a:noFill/>
          <a:ln/>
        </p:spPr>
        <p:txBody>
          <a:bodyPr wrap="square" lIns="0" tIns="0" rIns="0" bIns="0" rtlCol="0" anchor="t"/>
          <a:lstStyle/>
          <a:p>
            <a:pPr marL="0" indent="0">
              <a:buNone/>
            </a:pPr>
            <a:r>
              <a:rPr lang="en-US" sz="1800" b="1" dirty="0">
                <a:solidFill>
                  <a:srgbClr val="FFFFFF"/>
                </a:solidFill>
                <a:latin typeface="Inter" pitchFamily="34" charset="0"/>
                <a:ea typeface="Inter" pitchFamily="34" charset="-122"/>
                <a:cs typeface="Inter" pitchFamily="34" charset="-120"/>
              </a:rPr>
              <a:t>“Not a pipeline in which communities supply problems that are appropriated by academics.”</a:t>
            </a:r>
            <a:endParaRPr lang="en-US" sz="1800" dirty="0"/>
          </a:p>
        </p:txBody>
      </p:sp>
      <p:sp>
        <p:nvSpPr>
          <p:cNvPr id="44" name="txt_683"/>
          <p:cNvSpPr txBox="1"/>
          <p:nvPr/>
        </p:nvSpPr>
        <p:spPr>
          <a:xfrm>
            <a:off x="8732520" y="4572000"/>
            <a:ext cx="2697480" cy="1005840"/>
          </a:xfrm>
          <a:prstGeom prst="rect">
            <a:avLst/>
          </a:prstGeom>
          <a:noFill/>
          <a:ln/>
        </p:spPr>
        <p:txBody>
          <a:bodyPr wrap="square" lIns="0" tIns="0" rIns="0" bIns="0" rtlCol="0" anchor="t"/>
          <a:lstStyle/>
          <a:p>
            <a:pPr marL="0" indent="0">
              <a:buNone/>
            </a:pPr>
            <a:r>
              <a:rPr lang="en-US" sz="1100" dirty="0">
                <a:solidFill>
                  <a:srgbClr val="A9C4B8"/>
                </a:solidFill>
                <a:latin typeface="Inter" pitchFamily="34" charset="0"/>
                <a:ea typeface="Inter" pitchFamily="34" charset="-122"/>
                <a:cs typeface="Inter" pitchFamily="34" charset="-120"/>
              </a:rPr>
              <a:t>Culotta &amp; Mattei, Service Learning for Community-Centered AI Research</a:t>
            </a:r>
            <a:endParaRPr lang="en-US" sz="11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4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4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4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4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400"/>
                                        <p:tgtEl>
                                          <p:spTgt spid="3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4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400"/>
                                        <p:tgtEl>
                                          <p:spTgt spid="3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4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400"/>
                                        <p:tgtEl>
                                          <p:spTgt spid="3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4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400"/>
                                        <p:tgtEl>
                                          <p:spTgt spid="3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4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400"/>
                                        <p:tgtEl>
                                          <p:spTgt spid="3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400"/>
                                        <p:tgtEl>
                                          <p:spTgt spid="3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400"/>
                                        <p:tgtEl>
                                          <p:spTgt spid="4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ime_chip_684"/>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3" name="prog_welcome_685"/>
          <p:cNvSpPr/>
          <p:nvPr/>
        </p:nvSpPr>
        <p:spPr>
          <a:xfrm>
            <a:off x="548640" y="6400800"/>
            <a:ext cx="715244" cy="73152"/>
          </a:xfrm>
          <a:prstGeom prst="rect">
            <a:avLst/>
          </a:prstGeom>
          <a:solidFill>
            <a:srgbClr val="A9C4B8"/>
          </a:solidFill>
          <a:ln w="12700">
            <a:solidFill>
              <a:srgbClr val="A9C4B8"/>
            </a:solidFill>
            <a:prstDash val="solid"/>
          </a:ln>
        </p:spPr>
        <p:txBody>
          <a:bodyPr/>
          <a:lstStyle/>
          <a:p>
            <a:endParaRPr lang="en-US"/>
          </a:p>
        </p:txBody>
      </p:sp>
      <p:sp>
        <p:nvSpPr>
          <p:cNvPr id="4" name="prog_lbl_welcome_686"/>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Welcome</a:t>
            </a:r>
            <a:endParaRPr lang="en-US" sz="1000" dirty="0"/>
          </a:p>
        </p:txBody>
      </p:sp>
      <p:sp>
        <p:nvSpPr>
          <p:cNvPr id="5" name="prog_ai_687"/>
          <p:cNvSpPr/>
          <p:nvPr/>
        </p:nvSpPr>
        <p:spPr>
          <a:xfrm>
            <a:off x="1309604"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6" name="prog_lbl_ai_688"/>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AI</a:t>
            </a:r>
            <a:endParaRPr lang="en-US" sz="1000" dirty="0"/>
          </a:p>
        </p:txBody>
      </p:sp>
      <p:sp>
        <p:nvSpPr>
          <p:cNvPr id="7" name="prog_pd_689"/>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8" name="prog_lbl_pd_690"/>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9" name="prog_reflect_691"/>
          <p:cNvSpPr/>
          <p:nvPr/>
        </p:nvSpPr>
        <p:spPr>
          <a:xfrm>
            <a:off x="3546775"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0" name="prog_lbl_reflect_692"/>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Reflect</a:t>
            </a:r>
            <a:endParaRPr lang="en-US" sz="1000" dirty="0"/>
          </a:p>
        </p:txBody>
      </p:sp>
      <p:sp>
        <p:nvSpPr>
          <p:cNvPr id="11" name="prog_share_693"/>
          <p:cNvSpPr/>
          <p:nvPr/>
        </p:nvSpPr>
        <p:spPr>
          <a:xfrm>
            <a:off x="4665360"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2" name="prog_lbl_share_694"/>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Share</a:t>
            </a:r>
            <a:endParaRPr lang="en-US" sz="1000" dirty="0"/>
          </a:p>
        </p:txBody>
      </p:sp>
      <p:sp>
        <p:nvSpPr>
          <p:cNvPr id="13" name="prog_break_695"/>
          <p:cNvSpPr/>
          <p:nvPr/>
        </p:nvSpPr>
        <p:spPr>
          <a:xfrm>
            <a:off x="5783946" y="6400800"/>
            <a:ext cx="1072866" cy="73152"/>
          </a:xfrm>
          <a:prstGeom prst="rect">
            <a:avLst/>
          </a:prstGeom>
          <a:solidFill>
            <a:srgbClr val="2A5A4A"/>
          </a:solidFill>
          <a:ln w="12700">
            <a:solidFill>
              <a:srgbClr val="2A5A4A"/>
            </a:solidFill>
            <a:prstDash val="solid"/>
          </a:ln>
        </p:spPr>
        <p:txBody>
          <a:bodyPr/>
          <a:lstStyle/>
          <a:p>
            <a:endParaRPr lang="en-US"/>
          </a:p>
        </p:txBody>
      </p:sp>
      <p:sp>
        <p:nvSpPr>
          <p:cNvPr id="14" name="prog_lbl_break_696"/>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Break</a:t>
            </a:r>
            <a:endParaRPr lang="en-US" sz="1000" dirty="0"/>
          </a:p>
        </p:txBody>
      </p:sp>
      <p:sp>
        <p:nvSpPr>
          <p:cNvPr id="15" name="prog_breakout_697"/>
          <p:cNvSpPr/>
          <p:nvPr/>
        </p:nvSpPr>
        <p:spPr>
          <a:xfrm>
            <a:off x="6902531" y="6400800"/>
            <a:ext cx="3218597" cy="73152"/>
          </a:xfrm>
          <a:prstGeom prst="rect">
            <a:avLst/>
          </a:prstGeom>
          <a:solidFill>
            <a:srgbClr val="2A5A4A"/>
          </a:solidFill>
          <a:ln w="12700">
            <a:solidFill>
              <a:srgbClr val="2A5A4A"/>
            </a:solidFill>
            <a:prstDash val="solid"/>
          </a:ln>
        </p:spPr>
        <p:txBody>
          <a:bodyPr/>
          <a:lstStyle/>
          <a:p>
            <a:endParaRPr lang="en-US"/>
          </a:p>
        </p:txBody>
      </p:sp>
      <p:sp>
        <p:nvSpPr>
          <p:cNvPr id="16" name="prog_lbl_breakout_698"/>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Breakouts</a:t>
            </a:r>
            <a:endParaRPr lang="en-US" sz="1000" dirty="0"/>
          </a:p>
        </p:txBody>
      </p:sp>
      <p:sp>
        <p:nvSpPr>
          <p:cNvPr id="17" name="prog_report_699"/>
          <p:cNvSpPr/>
          <p:nvPr/>
        </p:nvSpPr>
        <p:spPr>
          <a:xfrm>
            <a:off x="10166848"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18" name="prog_lbl_report_700"/>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Report</a:t>
            </a:r>
            <a:endParaRPr lang="en-US" sz="1000" dirty="0"/>
          </a:p>
        </p:txBody>
      </p:sp>
      <p:sp>
        <p:nvSpPr>
          <p:cNvPr id="19" name="prog_close_701"/>
          <p:cNvSpPr/>
          <p:nvPr/>
        </p:nvSpPr>
        <p:spPr>
          <a:xfrm>
            <a:off x="10927812"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20" name="prog_lbl_close_702"/>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Debrief</a:t>
            </a:r>
            <a:endParaRPr lang="en-US" sz="1000" dirty="0"/>
          </a:p>
        </p:txBody>
      </p:sp>
      <p:sp>
        <p:nvSpPr>
          <p:cNvPr id="21" name="txt_703"/>
          <p:cNvSpPr txBox="1"/>
          <p:nvPr/>
        </p:nvSpPr>
        <p:spPr>
          <a:xfrm>
            <a:off x="548640" y="1828800"/>
            <a:ext cx="4572000" cy="365760"/>
          </a:xfrm>
          <a:prstGeom prst="rect">
            <a:avLst/>
          </a:prstGeom>
          <a:noFill/>
          <a:ln/>
        </p:spPr>
        <p:txBody>
          <a:bodyPr wrap="square" lIns="0" tIns="0" rIns="0" bIns="0" rtlCol="0" anchor="t"/>
          <a:lstStyle/>
          <a:p>
            <a:pPr marL="0" indent="0">
              <a:buNone/>
            </a:pPr>
            <a:r>
              <a:rPr lang="en-US" sz="1400" b="1" kern="0" spc="300" dirty="0">
                <a:solidFill>
                  <a:srgbClr val="F2B33D"/>
                </a:solidFill>
                <a:latin typeface="Inter" pitchFamily="34" charset="0"/>
                <a:ea typeface="Inter" pitchFamily="34" charset="-122"/>
                <a:cs typeface="Inter" pitchFamily="34" charset="-120"/>
              </a:rPr>
              <a:t>PART 2</a:t>
            </a:r>
            <a:endParaRPr lang="en-US" sz="1400" dirty="0"/>
          </a:p>
        </p:txBody>
      </p:sp>
      <p:sp>
        <p:nvSpPr>
          <p:cNvPr id="22" name="txt_704"/>
          <p:cNvSpPr txBox="1"/>
          <p:nvPr/>
        </p:nvSpPr>
        <p:spPr>
          <a:xfrm>
            <a:off x="548640" y="2240280"/>
            <a:ext cx="9144000" cy="1737360"/>
          </a:xfrm>
          <a:prstGeom prst="rect">
            <a:avLst/>
          </a:prstGeom>
          <a:noFill/>
          <a:ln/>
        </p:spPr>
        <p:txBody>
          <a:bodyPr wrap="square" lIns="0" tIns="0" rIns="0" bIns="0" rtlCol="0" anchor="t"/>
          <a:lstStyle/>
          <a:p>
            <a:pPr marL="0" indent="0">
              <a:buNone/>
            </a:pPr>
            <a:r>
              <a:rPr lang="en-US" sz="4000" b="1" dirty="0">
                <a:solidFill>
                  <a:srgbClr val="FFFFFF"/>
                </a:solidFill>
                <a:latin typeface="Inter" pitchFamily="34" charset="0"/>
                <a:ea typeface="Inter" pitchFamily="34" charset="-122"/>
                <a:cs typeface="Inter" pitchFamily="34" charset="-120"/>
              </a:rPr>
              <a:t>Designing with, not for</a:t>
            </a:r>
            <a:endParaRPr lang="en-US" sz="4000" dirty="0"/>
          </a:p>
        </p:txBody>
      </p:sp>
      <p:sp>
        <p:nvSpPr>
          <p:cNvPr id="23" name="txt_705"/>
          <p:cNvSpPr txBox="1"/>
          <p:nvPr/>
        </p:nvSpPr>
        <p:spPr>
          <a:xfrm>
            <a:off x="548640" y="4114800"/>
            <a:ext cx="5486400" cy="411480"/>
          </a:xfrm>
          <a:prstGeom prst="rect">
            <a:avLst/>
          </a:prstGeom>
          <a:noFill/>
          <a:ln/>
        </p:spPr>
        <p:txBody>
          <a:bodyPr wrap="square" lIns="0" tIns="0" rIns="0" bIns="0" rtlCol="0" anchor="t"/>
          <a:lstStyle/>
          <a:p>
            <a:pPr marL="0" indent="0">
              <a:buNone/>
            </a:pPr>
            <a:r>
              <a:rPr lang="en-US" sz="2000" b="1" dirty="0">
                <a:solidFill>
                  <a:srgbClr val="FFFFFF"/>
                </a:solidFill>
                <a:latin typeface="Inter" pitchFamily="34" charset="0"/>
                <a:ea typeface="Inter" pitchFamily="34" charset="-122"/>
                <a:cs typeface="Inter" pitchFamily="34" charset="-120"/>
              </a:rPr>
              <a:t>Saad Hassan</a:t>
            </a:r>
            <a:endParaRPr lang="en-US" sz="2000" dirty="0"/>
          </a:p>
        </p:txBody>
      </p:sp>
      <p:sp>
        <p:nvSpPr>
          <p:cNvPr id="24" name="txt_706"/>
          <p:cNvSpPr txBox="1"/>
          <p:nvPr/>
        </p:nvSpPr>
        <p:spPr>
          <a:xfrm>
            <a:off x="548640" y="4572000"/>
            <a:ext cx="9144000" cy="731520"/>
          </a:xfrm>
          <a:prstGeom prst="rect">
            <a:avLst/>
          </a:prstGeom>
          <a:noFill/>
          <a:ln/>
        </p:spPr>
        <p:txBody>
          <a:bodyPr wrap="square" lIns="0" tIns="0" rIns="0" bIns="0" rtlCol="0" anchor="t"/>
          <a:lstStyle/>
          <a:p>
            <a:pPr marL="0" indent="0">
              <a:buNone/>
            </a:pPr>
            <a:r>
              <a:rPr lang="en-US" sz="1600" dirty="0">
                <a:solidFill>
                  <a:srgbClr val="A9C4B8"/>
                </a:solidFill>
                <a:latin typeface="Inter" pitchFamily="34" charset="0"/>
                <a:ea typeface="Inter" pitchFamily="34" charset="-122"/>
                <a:cs typeface="Inter" pitchFamily="34" charset="-120"/>
              </a:rPr>
              <a:t>HCI, and user-centered, human-centered, and participatory design</a:t>
            </a:r>
            <a:endParaRPr lang="en-US" sz="1600" dirty="0"/>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What is HCI?</a:t>
            </a:r>
            <a:endParaRPr lang="en-US" sz="3000" dirty="0"/>
          </a:p>
        </p:txBody>
      </p:sp>
      <p:sp>
        <p:nvSpPr>
          <p:cNvPr id="3" name="time_chip_768"/>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769"/>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770"/>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771"/>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772"/>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773"/>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774"/>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775"/>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776"/>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777"/>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778"/>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779"/>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780"/>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781"/>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782"/>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783"/>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784"/>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785"/>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786"/>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txt_787"/>
          <p:cNvSpPr txBox="1"/>
          <p:nvPr/>
        </p:nvSpPr>
        <p:spPr>
          <a:xfrm>
            <a:off x="548640" y="1463040"/>
            <a:ext cx="6949440" cy="77724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“A discipline concerned with the design, evaluation, and implementation of interactive computing systems for human use.”</a:t>
            </a:r>
            <a:endParaRPr lang="en-US" sz="2000" dirty="0"/>
          </a:p>
        </p:txBody>
      </p:sp>
      <p:sp>
        <p:nvSpPr>
          <p:cNvPr id="23" name="c1_card_788"/>
          <p:cNvSpPr/>
          <p:nvPr/>
        </p:nvSpPr>
        <p:spPr>
          <a:xfrm>
            <a:off x="548640" y="2971800"/>
            <a:ext cx="3291840" cy="1234440"/>
          </a:xfrm>
          <a:prstGeom prst="roundRect">
            <a:avLst>
              <a:gd name="adj" fmla="val 8889"/>
            </a:avLst>
          </a:prstGeom>
          <a:solidFill>
            <a:srgbClr val="E8F2ED"/>
          </a:solidFill>
          <a:ln w="12700">
            <a:solidFill>
              <a:srgbClr val="E8F2ED"/>
            </a:solidFill>
            <a:prstDash val="solid"/>
          </a:ln>
        </p:spPr>
        <p:txBody>
          <a:bodyPr/>
          <a:lstStyle/>
          <a:p>
            <a:endParaRPr lang="en-US"/>
          </a:p>
        </p:txBody>
      </p:sp>
      <p:sp>
        <p:nvSpPr>
          <p:cNvPr id="24" name="c1_num_789"/>
          <p:cNvSpPr txBox="1"/>
          <p:nvPr/>
        </p:nvSpPr>
        <p:spPr>
          <a:xfrm>
            <a:off x="777240" y="333756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1</a:t>
            </a:r>
            <a:endParaRPr lang="en-US" sz="1600" dirty="0"/>
          </a:p>
        </p:txBody>
      </p:sp>
      <p:sp>
        <p:nvSpPr>
          <p:cNvPr id="25" name="c1_txt_790"/>
          <p:cNvSpPr txBox="1"/>
          <p:nvPr/>
        </p:nvSpPr>
        <p:spPr>
          <a:xfrm>
            <a:off x="1463040" y="2971800"/>
            <a:ext cx="2240280" cy="123444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Understand people</a:t>
            </a:r>
            <a:endParaRPr lang="en-US" sz="1800" dirty="0"/>
          </a:p>
        </p:txBody>
      </p:sp>
      <p:sp>
        <p:nvSpPr>
          <p:cNvPr id="26" name="c2_card_791"/>
          <p:cNvSpPr/>
          <p:nvPr/>
        </p:nvSpPr>
        <p:spPr>
          <a:xfrm>
            <a:off x="4069080" y="2971800"/>
            <a:ext cx="3291840" cy="1234440"/>
          </a:xfrm>
          <a:prstGeom prst="roundRect">
            <a:avLst>
              <a:gd name="adj" fmla="val 8889"/>
            </a:avLst>
          </a:prstGeom>
          <a:solidFill>
            <a:srgbClr val="E8F2ED"/>
          </a:solidFill>
          <a:ln w="12700">
            <a:solidFill>
              <a:srgbClr val="E8F2ED"/>
            </a:solidFill>
            <a:prstDash val="solid"/>
          </a:ln>
        </p:spPr>
        <p:txBody>
          <a:bodyPr/>
          <a:lstStyle/>
          <a:p>
            <a:endParaRPr lang="en-US"/>
          </a:p>
        </p:txBody>
      </p:sp>
      <p:sp>
        <p:nvSpPr>
          <p:cNvPr id="27" name="c2_num_792"/>
          <p:cNvSpPr txBox="1"/>
          <p:nvPr/>
        </p:nvSpPr>
        <p:spPr>
          <a:xfrm>
            <a:off x="4297680" y="333756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2</a:t>
            </a:r>
            <a:endParaRPr lang="en-US" sz="1600" dirty="0"/>
          </a:p>
        </p:txBody>
      </p:sp>
      <p:sp>
        <p:nvSpPr>
          <p:cNvPr id="28" name="c2_txt_793"/>
          <p:cNvSpPr txBox="1"/>
          <p:nvPr/>
        </p:nvSpPr>
        <p:spPr>
          <a:xfrm>
            <a:off x="4983480" y="2971800"/>
            <a:ext cx="2240280" cy="123444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Design with them</a:t>
            </a:r>
            <a:endParaRPr lang="en-US" sz="1800" dirty="0"/>
          </a:p>
        </p:txBody>
      </p:sp>
      <p:sp>
        <p:nvSpPr>
          <p:cNvPr id="29" name="c3_card_794"/>
          <p:cNvSpPr/>
          <p:nvPr/>
        </p:nvSpPr>
        <p:spPr>
          <a:xfrm>
            <a:off x="548640" y="4434840"/>
            <a:ext cx="3291840" cy="1234440"/>
          </a:xfrm>
          <a:prstGeom prst="roundRect">
            <a:avLst>
              <a:gd name="adj" fmla="val 8889"/>
            </a:avLst>
          </a:prstGeom>
          <a:solidFill>
            <a:srgbClr val="E8F2ED"/>
          </a:solidFill>
          <a:ln w="12700">
            <a:solidFill>
              <a:srgbClr val="E8F2ED"/>
            </a:solidFill>
            <a:prstDash val="solid"/>
          </a:ln>
        </p:spPr>
        <p:txBody>
          <a:bodyPr/>
          <a:lstStyle/>
          <a:p>
            <a:endParaRPr lang="en-US"/>
          </a:p>
        </p:txBody>
      </p:sp>
      <p:sp>
        <p:nvSpPr>
          <p:cNvPr id="30" name="c3_num_795"/>
          <p:cNvSpPr txBox="1"/>
          <p:nvPr/>
        </p:nvSpPr>
        <p:spPr>
          <a:xfrm>
            <a:off x="777240" y="480060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3</a:t>
            </a:r>
            <a:endParaRPr lang="en-US" sz="1600" dirty="0"/>
          </a:p>
        </p:txBody>
      </p:sp>
      <p:sp>
        <p:nvSpPr>
          <p:cNvPr id="31" name="c3_txt_796"/>
          <p:cNvSpPr txBox="1"/>
          <p:nvPr/>
        </p:nvSpPr>
        <p:spPr>
          <a:xfrm>
            <a:off x="1463040" y="4434840"/>
            <a:ext cx="2240280" cy="123444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Build interactive systems</a:t>
            </a:r>
            <a:endParaRPr lang="en-US" sz="1800" dirty="0"/>
          </a:p>
        </p:txBody>
      </p:sp>
      <p:sp>
        <p:nvSpPr>
          <p:cNvPr id="32" name="c4_card_797"/>
          <p:cNvSpPr/>
          <p:nvPr/>
        </p:nvSpPr>
        <p:spPr>
          <a:xfrm>
            <a:off x="4069080" y="4434840"/>
            <a:ext cx="3291840" cy="1234440"/>
          </a:xfrm>
          <a:prstGeom prst="roundRect">
            <a:avLst>
              <a:gd name="adj" fmla="val 8889"/>
            </a:avLst>
          </a:prstGeom>
          <a:solidFill>
            <a:srgbClr val="E8F2ED"/>
          </a:solidFill>
          <a:ln w="12700">
            <a:solidFill>
              <a:srgbClr val="E8F2ED"/>
            </a:solidFill>
            <a:prstDash val="solid"/>
          </a:ln>
        </p:spPr>
        <p:txBody>
          <a:bodyPr/>
          <a:lstStyle/>
          <a:p>
            <a:endParaRPr lang="en-US"/>
          </a:p>
        </p:txBody>
      </p:sp>
      <p:sp>
        <p:nvSpPr>
          <p:cNvPr id="33" name="c4_num_798"/>
          <p:cNvSpPr txBox="1"/>
          <p:nvPr/>
        </p:nvSpPr>
        <p:spPr>
          <a:xfrm>
            <a:off x="4297680" y="480060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4</a:t>
            </a:r>
            <a:endParaRPr lang="en-US" sz="1600" dirty="0"/>
          </a:p>
        </p:txBody>
      </p:sp>
      <p:sp>
        <p:nvSpPr>
          <p:cNvPr id="34" name="c4_txt_799"/>
          <p:cNvSpPr txBox="1"/>
          <p:nvPr/>
        </p:nvSpPr>
        <p:spPr>
          <a:xfrm>
            <a:off x="4983480" y="4434840"/>
            <a:ext cx="2240280" cy="123444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Evaluate in real use</a:t>
            </a:r>
            <a:endParaRPr lang="en-US" sz="1800" dirty="0"/>
          </a:p>
        </p:txBody>
      </p:sp>
      <p:sp>
        <p:nvSpPr>
          <p:cNvPr id="36" name="txt_hci_cite"/>
          <p:cNvSpPr txBox="1"/>
          <p:nvPr/>
        </p:nvSpPr>
        <p:spPr>
          <a:xfrm>
            <a:off x="548640" y="2468880"/>
            <a:ext cx="6949440" cy="320040"/>
          </a:xfrm>
          <a:prstGeom prst="roundRect">
            <a:avLst>
              <a:gd name="adj" fmla="val 8000"/>
            </a:avLst>
          </a:prstGeom>
          <a:noFill/>
          <a:ln>
            <a:noFill/>
          </a:ln>
        </p:spPr>
        <p:txBody>
          <a:bodyPr wrap="square" lIns="0" tIns="0" rIns="0" bIns="0" rtlCol="0" anchor="t"/>
          <a:lstStyle/>
          <a:p>
            <a:pPr marL="0" indent="0" algn="l">
              <a:buNone/>
            </a:pPr>
            <a:r>
              <a:rPr lang="en-US" sz="1400" dirty="0">
                <a:solidFill>
                  <a:srgbClr val="5E6E68"/>
                </a:solidFill>
                <a:latin typeface="Inter" pitchFamily="34" charset="0"/>
                <a:ea typeface="Inter" pitchFamily="34" charset="-122"/>
                <a:cs typeface="Inter" pitchFamily="34" charset="-120"/>
              </a:rPr>
              <a:t>ACM SIGCHI Curricula for Human-Computer Interaction, 1992</a:t>
            </a:r>
          </a:p>
        </p:txBody>
      </p:sp>
      <p:sp>
        <p:nvSpPr>
          <p:cNvPr id="37" name="hci_panel"/>
          <p:cNvSpPr/>
          <p:nvPr/>
        </p:nvSpPr>
        <p:spPr>
          <a:xfrm>
            <a:off x="7772400" y="1463040"/>
            <a:ext cx="3870960" cy="4206240"/>
          </a:xfrm>
          <a:prstGeom prst="roundRect">
            <a:avLst>
              <a:gd name="adj" fmla="val 5000"/>
            </a:avLst>
          </a:prstGeom>
          <a:solidFill>
            <a:srgbClr val="F4F8F6"/>
          </a:solidFill>
          <a:ln w="19050">
            <a:solidFill>
              <a:srgbClr val="D9E1DD"/>
            </a:solidFill>
          </a:ln>
        </p:spPr>
        <p:txBody>
          <a:bodyPr wrap="square" lIns="0" tIns="0" rIns="0" bIns="0" rtlCol="0" anchor="t"/>
          <a:lstStyle/>
          <a:p>
            <a:pPr marL="0" indent="0" algn="l">
              <a:buNone/>
            </a:pPr>
            <a:endParaRPr/>
          </a:p>
        </p:txBody>
      </p:sp>
      <p:sp>
        <p:nvSpPr>
          <p:cNvPr id="38" name="hci_panel_lbl"/>
          <p:cNvSpPr txBox="1"/>
          <p:nvPr/>
        </p:nvSpPr>
        <p:spPr>
          <a:xfrm>
            <a:off x="8001000" y="1691640"/>
            <a:ext cx="3413760" cy="320040"/>
          </a:xfrm>
          <a:prstGeom prst="roundRect">
            <a:avLst>
              <a:gd name="adj" fmla="val 8000"/>
            </a:avLst>
          </a:prstGeom>
          <a:noFill/>
          <a:ln>
            <a:noFill/>
          </a:ln>
        </p:spPr>
        <p:txBody>
          <a:bodyPr wrap="square" lIns="0" tIns="0" rIns="0" bIns="0" rtlCol="0" anchor="t"/>
          <a:lstStyle/>
          <a:p>
            <a:pPr marL="0" indent="0" algn="l">
              <a:buNone/>
            </a:pPr>
            <a:r>
              <a:rPr lang="en-US" sz="1200" b="1" dirty="0">
                <a:solidFill>
                  <a:srgbClr val="5E6E68"/>
                </a:solidFill>
                <a:latin typeface="Inter" pitchFamily="34" charset="0"/>
                <a:ea typeface="Inter" pitchFamily="34" charset="-122"/>
                <a:cs typeface="Inter" pitchFamily="34" charset="-120"/>
              </a:rPr>
              <a:t>DRAWS ON</a:t>
            </a:r>
          </a:p>
        </p:txBody>
      </p:sp>
      <p:sp>
        <p:nvSpPr>
          <p:cNvPr id="39" name="hci_chip_0"/>
          <p:cNvSpPr/>
          <p:nvPr/>
        </p:nvSpPr>
        <p:spPr>
          <a:xfrm>
            <a:off x="8001000" y="2148840"/>
            <a:ext cx="3413760" cy="457200"/>
          </a:xfrm>
          <a:prstGeom prst="roundRect">
            <a:avLst>
              <a:gd name="adj" fmla="val 20000"/>
            </a:avLst>
          </a:prstGeom>
          <a:solidFill>
            <a:srgbClr val="FFFFFF"/>
          </a:solidFill>
          <a:ln w="19050">
            <a:solidFill>
              <a:srgbClr val="D9E1DD"/>
            </a:solidFill>
          </a:ln>
        </p:spPr>
        <p:txBody>
          <a:bodyPr wrap="square" lIns="137160" tIns="137160" rIns="137160" bIns="137160" rtlCol="0" anchor="ctr"/>
          <a:lstStyle/>
          <a:p>
            <a:pPr marL="0" indent="0" algn="l">
              <a:buNone/>
            </a:pPr>
            <a:r>
              <a:rPr lang="en-US" sz="1500" dirty="0">
                <a:solidFill>
                  <a:srgbClr val="13221D"/>
                </a:solidFill>
                <a:latin typeface="Inter" pitchFamily="34" charset="0"/>
                <a:ea typeface="Inter" pitchFamily="34" charset="-122"/>
                <a:cs typeface="Inter" pitchFamily="34" charset="-120"/>
              </a:rPr>
              <a:t>Computer science</a:t>
            </a:r>
          </a:p>
        </p:txBody>
      </p:sp>
      <p:sp>
        <p:nvSpPr>
          <p:cNvPr id="40" name="hci_chip_1"/>
          <p:cNvSpPr/>
          <p:nvPr/>
        </p:nvSpPr>
        <p:spPr>
          <a:xfrm>
            <a:off x="8001000" y="2825496"/>
            <a:ext cx="3413760" cy="457200"/>
          </a:xfrm>
          <a:prstGeom prst="roundRect">
            <a:avLst>
              <a:gd name="adj" fmla="val 20000"/>
            </a:avLst>
          </a:prstGeom>
          <a:solidFill>
            <a:srgbClr val="FFFFFF"/>
          </a:solidFill>
          <a:ln w="19050">
            <a:solidFill>
              <a:srgbClr val="D9E1DD"/>
            </a:solidFill>
          </a:ln>
        </p:spPr>
        <p:txBody>
          <a:bodyPr wrap="square" lIns="137160" tIns="137160" rIns="137160" bIns="137160" rtlCol="0" anchor="ctr"/>
          <a:lstStyle/>
          <a:p>
            <a:pPr marL="0" indent="0" algn="l">
              <a:buNone/>
            </a:pPr>
            <a:r>
              <a:rPr lang="en-US" sz="1500" dirty="0">
                <a:solidFill>
                  <a:srgbClr val="13221D"/>
                </a:solidFill>
                <a:latin typeface="Inter" pitchFamily="34" charset="0"/>
                <a:ea typeface="Inter" pitchFamily="34" charset="-122"/>
                <a:cs typeface="Inter" pitchFamily="34" charset="-120"/>
              </a:rPr>
              <a:t>Psychology and cognitive science</a:t>
            </a:r>
          </a:p>
        </p:txBody>
      </p:sp>
      <p:sp>
        <p:nvSpPr>
          <p:cNvPr id="41" name="hci_chip_2"/>
          <p:cNvSpPr/>
          <p:nvPr/>
        </p:nvSpPr>
        <p:spPr>
          <a:xfrm>
            <a:off x="8001000" y="3502152"/>
            <a:ext cx="3413760" cy="457200"/>
          </a:xfrm>
          <a:prstGeom prst="roundRect">
            <a:avLst>
              <a:gd name="adj" fmla="val 20000"/>
            </a:avLst>
          </a:prstGeom>
          <a:solidFill>
            <a:srgbClr val="FFFFFF"/>
          </a:solidFill>
          <a:ln w="19050">
            <a:solidFill>
              <a:srgbClr val="D9E1DD"/>
            </a:solidFill>
          </a:ln>
        </p:spPr>
        <p:txBody>
          <a:bodyPr wrap="square" lIns="137160" tIns="137160" rIns="137160" bIns="137160" rtlCol="0" anchor="ctr"/>
          <a:lstStyle/>
          <a:p>
            <a:pPr marL="0" indent="0" algn="l">
              <a:buNone/>
            </a:pPr>
            <a:r>
              <a:rPr lang="en-US" sz="1500" dirty="0">
                <a:solidFill>
                  <a:srgbClr val="13221D"/>
                </a:solidFill>
                <a:latin typeface="Inter" pitchFamily="34" charset="0"/>
                <a:ea typeface="Inter" pitchFamily="34" charset="-122"/>
                <a:cs typeface="Inter" pitchFamily="34" charset="-120"/>
              </a:rPr>
              <a:t>Design</a:t>
            </a:r>
          </a:p>
        </p:txBody>
      </p:sp>
      <p:sp>
        <p:nvSpPr>
          <p:cNvPr id="42" name="hci_chip_3"/>
          <p:cNvSpPr/>
          <p:nvPr/>
        </p:nvSpPr>
        <p:spPr>
          <a:xfrm>
            <a:off x="8001000" y="4178808"/>
            <a:ext cx="3413760" cy="457200"/>
          </a:xfrm>
          <a:prstGeom prst="roundRect">
            <a:avLst>
              <a:gd name="adj" fmla="val 20000"/>
            </a:avLst>
          </a:prstGeom>
          <a:solidFill>
            <a:srgbClr val="FFFFFF"/>
          </a:solidFill>
          <a:ln w="19050">
            <a:solidFill>
              <a:srgbClr val="D9E1DD"/>
            </a:solidFill>
          </a:ln>
        </p:spPr>
        <p:txBody>
          <a:bodyPr wrap="square" lIns="137160" tIns="137160" rIns="137160" bIns="137160" rtlCol="0" anchor="ctr"/>
          <a:lstStyle/>
          <a:p>
            <a:pPr marL="0" indent="0" algn="l">
              <a:buNone/>
            </a:pPr>
            <a:r>
              <a:rPr lang="en-US" sz="1500" dirty="0">
                <a:solidFill>
                  <a:srgbClr val="13221D"/>
                </a:solidFill>
                <a:latin typeface="Inter" pitchFamily="34" charset="0"/>
                <a:ea typeface="Inter" pitchFamily="34" charset="-122"/>
                <a:cs typeface="Inter" pitchFamily="34" charset="-120"/>
              </a:rPr>
              <a:t>Sociology and anthropology</a:t>
            </a:r>
          </a:p>
        </p:txBody>
      </p:sp>
      <p:sp>
        <p:nvSpPr>
          <p:cNvPr id="43" name="hci_chip_4"/>
          <p:cNvSpPr/>
          <p:nvPr/>
        </p:nvSpPr>
        <p:spPr>
          <a:xfrm>
            <a:off x="8001000" y="4855464"/>
            <a:ext cx="3413760" cy="457200"/>
          </a:xfrm>
          <a:prstGeom prst="roundRect">
            <a:avLst>
              <a:gd name="adj" fmla="val 20000"/>
            </a:avLst>
          </a:prstGeom>
          <a:solidFill>
            <a:srgbClr val="FFFFFF"/>
          </a:solidFill>
          <a:ln w="19050">
            <a:solidFill>
              <a:srgbClr val="D9E1DD"/>
            </a:solidFill>
          </a:ln>
        </p:spPr>
        <p:txBody>
          <a:bodyPr wrap="square" lIns="137160" tIns="137160" rIns="137160" bIns="137160" rtlCol="0" anchor="ctr"/>
          <a:lstStyle/>
          <a:p>
            <a:pPr marL="0" indent="0" algn="l">
              <a:buNone/>
            </a:pPr>
            <a:r>
              <a:rPr lang="en-US" sz="1500" dirty="0">
                <a:solidFill>
                  <a:srgbClr val="13221D"/>
                </a:solidFill>
                <a:latin typeface="Inter" pitchFamily="34" charset="0"/>
                <a:ea typeface="Inter" pitchFamily="34" charset="-122"/>
                <a:cs typeface="Inter" pitchFamily="34" charset="-120"/>
              </a:rPr>
              <a:t>Disability studies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4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4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4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4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4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4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4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4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4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400"/>
                                        <p:tgtEl>
                                          <p:spTgt spid="3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400"/>
                                        <p:tgtEl>
                                          <p:spTgt spid="3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AI summers, HCI winters, and vice versa</a:t>
            </a:r>
            <a:endParaRPr lang="en-US" sz="3000" dirty="0"/>
          </a:p>
        </p:txBody>
      </p:sp>
      <p:sp>
        <p:nvSpPr>
          <p:cNvPr id="3" name="time_chip_894"/>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895"/>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896"/>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897"/>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898"/>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899"/>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900"/>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901"/>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902"/>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903"/>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904"/>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905"/>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906"/>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907"/>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908"/>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909"/>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910"/>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911"/>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912"/>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45" name="ts_sub"/>
          <p:cNvSpPr txBox="1"/>
          <p:nvPr/>
        </p:nvSpPr>
        <p:spPr>
          <a:xfrm>
            <a:off x="548640" y="1463040"/>
            <a:ext cx="11094720" cy="457200"/>
          </a:xfrm>
          <a:prstGeom prst="roundRect">
            <a:avLst>
              <a:gd name="adj" fmla="val 8000"/>
            </a:avLst>
          </a:prstGeom>
          <a:noFill/>
          <a:ln>
            <a:noFill/>
          </a:ln>
        </p:spPr>
        <p:txBody>
          <a:bodyPr wrap="square" lIns="0" tIns="0" rIns="0" bIns="0" rtlCol="0" anchor="t"/>
          <a:lstStyle/>
          <a:p>
            <a:pPr marL="0" indent="0" algn="l">
              <a:buNone/>
            </a:pPr>
            <a:r>
              <a:rPr lang="en-US" sz="2000" b="1" dirty="0">
                <a:solidFill>
                  <a:srgbClr val="13221D"/>
                </a:solidFill>
                <a:latin typeface="Inter" pitchFamily="34" charset="0"/>
                <a:ea typeface="Inter" pitchFamily="34" charset="-122"/>
                <a:cs typeface="Inter" pitchFamily="34" charset="-120"/>
              </a:rPr>
              <a:t>HCI has flourished in AI winters, and moved more slowly when AI was in favor.</a:t>
            </a:r>
          </a:p>
        </p:txBody>
      </p:sp>
      <p:sp>
        <p:nvSpPr>
          <p:cNvPr id="46" name="ts_cite"/>
          <p:cNvSpPr txBox="1"/>
          <p:nvPr/>
        </p:nvSpPr>
        <p:spPr>
          <a:xfrm>
            <a:off x="548640" y="1965960"/>
            <a:ext cx="11094720" cy="320040"/>
          </a:xfrm>
          <a:prstGeom prst="roundRect">
            <a:avLst>
              <a:gd name="adj" fmla="val 8000"/>
            </a:avLst>
          </a:prstGeom>
          <a:noFill/>
          <a:ln>
            <a:noFill/>
          </a:ln>
        </p:spPr>
        <p:txBody>
          <a:bodyPr wrap="square" lIns="0" tIns="0" rIns="0" bIns="0" rtlCol="0" anchor="t"/>
          <a:lstStyle/>
          <a:p>
            <a:pPr marL="0" indent="0" algn="l">
              <a:buNone/>
            </a:pPr>
            <a:r>
              <a:rPr lang="en-US" sz="1400" dirty="0">
                <a:solidFill>
                  <a:srgbClr val="5E6E68"/>
                </a:solidFill>
                <a:latin typeface="Inter" pitchFamily="34" charset="0"/>
                <a:ea typeface="Inter" pitchFamily="34" charset="-122"/>
                <a:cs typeface="Inter" pitchFamily="34" charset="-120"/>
              </a:rPr>
              <a:t>Grudin, “AI and HCI: Two Fields Divided by a Common Focus,” AI Magazine, 2009</a:t>
            </a:r>
          </a:p>
        </p:txBody>
      </p:sp>
      <p:sp>
        <p:nvSpPr>
          <p:cNvPr id="47" name="ts_yr_1960"/>
          <p:cNvSpPr txBox="1"/>
          <p:nvPr/>
        </p:nvSpPr>
        <p:spPr>
          <a:xfrm>
            <a:off x="2500376" y="2423160"/>
            <a:ext cx="640080" cy="274320"/>
          </a:xfrm>
          <a:prstGeom prst="roundRect">
            <a:avLst>
              <a:gd name="adj" fmla="val 8000"/>
            </a:avLst>
          </a:prstGeom>
          <a:noFill/>
          <a:ln>
            <a:noFill/>
          </a:ln>
        </p:spPr>
        <p:txBody>
          <a:bodyPr wrap="square" lIns="0" tIns="0" rIns="0" bIns="0" rtlCol="0" anchor="t"/>
          <a:lstStyle/>
          <a:p>
            <a:pPr marL="0" indent="0" algn="ctr">
              <a:buNone/>
            </a:pPr>
            <a:r>
              <a:rPr lang="en-US" sz="1200" b="1" dirty="0">
                <a:solidFill>
                  <a:srgbClr val="9AA8A2"/>
                </a:solidFill>
                <a:latin typeface="Inter" pitchFamily="34" charset="0"/>
                <a:ea typeface="Inter" pitchFamily="34" charset="-122"/>
                <a:cs typeface="Inter" pitchFamily="34" charset="-120"/>
              </a:rPr>
              <a:t>1960s</a:t>
            </a:r>
          </a:p>
        </p:txBody>
      </p:sp>
      <p:sp>
        <p:nvSpPr>
          <p:cNvPr id="48" name="ts_yr_1970"/>
          <p:cNvSpPr txBox="1"/>
          <p:nvPr/>
        </p:nvSpPr>
        <p:spPr>
          <a:xfrm>
            <a:off x="3857752" y="2423160"/>
            <a:ext cx="640080" cy="274320"/>
          </a:xfrm>
          <a:prstGeom prst="roundRect">
            <a:avLst>
              <a:gd name="adj" fmla="val 8000"/>
            </a:avLst>
          </a:prstGeom>
          <a:noFill/>
          <a:ln>
            <a:noFill/>
          </a:ln>
        </p:spPr>
        <p:txBody>
          <a:bodyPr wrap="square" lIns="0" tIns="0" rIns="0" bIns="0" rtlCol="0" anchor="t"/>
          <a:lstStyle/>
          <a:p>
            <a:pPr marL="0" indent="0" algn="ctr">
              <a:buNone/>
            </a:pPr>
            <a:r>
              <a:rPr lang="en-US" sz="1200" b="1" dirty="0">
                <a:solidFill>
                  <a:srgbClr val="9AA8A2"/>
                </a:solidFill>
                <a:latin typeface="Inter" pitchFamily="34" charset="0"/>
                <a:ea typeface="Inter" pitchFamily="34" charset="-122"/>
                <a:cs typeface="Inter" pitchFamily="34" charset="-120"/>
              </a:rPr>
              <a:t>1970s</a:t>
            </a:r>
          </a:p>
        </p:txBody>
      </p:sp>
      <p:sp>
        <p:nvSpPr>
          <p:cNvPr id="49" name="ts_yr_1980"/>
          <p:cNvSpPr txBox="1"/>
          <p:nvPr/>
        </p:nvSpPr>
        <p:spPr>
          <a:xfrm>
            <a:off x="5215128" y="2423160"/>
            <a:ext cx="640080" cy="274320"/>
          </a:xfrm>
          <a:prstGeom prst="roundRect">
            <a:avLst>
              <a:gd name="adj" fmla="val 8000"/>
            </a:avLst>
          </a:prstGeom>
          <a:noFill/>
          <a:ln>
            <a:noFill/>
          </a:ln>
        </p:spPr>
        <p:txBody>
          <a:bodyPr wrap="square" lIns="0" tIns="0" rIns="0" bIns="0" rtlCol="0" anchor="t"/>
          <a:lstStyle/>
          <a:p>
            <a:pPr marL="0" indent="0" algn="ctr">
              <a:buNone/>
            </a:pPr>
            <a:r>
              <a:rPr lang="en-US" sz="1200" b="1" dirty="0">
                <a:solidFill>
                  <a:srgbClr val="9AA8A2"/>
                </a:solidFill>
                <a:latin typeface="Inter" pitchFamily="34" charset="0"/>
                <a:ea typeface="Inter" pitchFamily="34" charset="-122"/>
                <a:cs typeface="Inter" pitchFamily="34" charset="-120"/>
              </a:rPr>
              <a:t>1980s</a:t>
            </a:r>
          </a:p>
        </p:txBody>
      </p:sp>
      <p:sp>
        <p:nvSpPr>
          <p:cNvPr id="50" name="ts_yr_1990"/>
          <p:cNvSpPr txBox="1"/>
          <p:nvPr/>
        </p:nvSpPr>
        <p:spPr>
          <a:xfrm>
            <a:off x="6572504" y="2423160"/>
            <a:ext cx="640080" cy="274320"/>
          </a:xfrm>
          <a:prstGeom prst="roundRect">
            <a:avLst>
              <a:gd name="adj" fmla="val 8000"/>
            </a:avLst>
          </a:prstGeom>
          <a:noFill/>
          <a:ln>
            <a:noFill/>
          </a:ln>
        </p:spPr>
        <p:txBody>
          <a:bodyPr wrap="square" lIns="0" tIns="0" rIns="0" bIns="0" rtlCol="0" anchor="t"/>
          <a:lstStyle/>
          <a:p>
            <a:pPr marL="0" indent="0" algn="ctr">
              <a:buNone/>
            </a:pPr>
            <a:r>
              <a:rPr lang="en-US" sz="1200" b="1" dirty="0">
                <a:solidFill>
                  <a:srgbClr val="9AA8A2"/>
                </a:solidFill>
                <a:latin typeface="Inter" pitchFamily="34" charset="0"/>
                <a:ea typeface="Inter" pitchFamily="34" charset="-122"/>
                <a:cs typeface="Inter" pitchFamily="34" charset="-120"/>
              </a:rPr>
              <a:t>1990s</a:t>
            </a:r>
          </a:p>
        </p:txBody>
      </p:sp>
      <p:sp>
        <p:nvSpPr>
          <p:cNvPr id="51" name="ts_yr_2000"/>
          <p:cNvSpPr txBox="1"/>
          <p:nvPr/>
        </p:nvSpPr>
        <p:spPr>
          <a:xfrm>
            <a:off x="7929880" y="2423160"/>
            <a:ext cx="640080" cy="274320"/>
          </a:xfrm>
          <a:prstGeom prst="roundRect">
            <a:avLst>
              <a:gd name="adj" fmla="val 8000"/>
            </a:avLst>
          </a:prstGeom>
          <a:noFill/>
          <a:ln>
            <a:noFill/>
          </a:ln>
        </p:spPr>
        <p:txBody>
          <a:bodyPr wrap="square" lIns="0" tIns="0" rIns="0" bIns="0" rtlCol="0" anchor="t"/>
          <a:lstStyle/>
          <a:p>
            <a:pPr marL="0" indent="0" algn="ctr">
              <a:buNone/>
            </a:pPr>
            <a:r>
              <a:rPr lang="en-US" sz="1200" b="1" dirty="0">
                <a:solidFill>
                  <a:srgbClr val="9AA8A2"/>
                </a:solidFill>
                <a:latin typeface="Inter" pitchFamily="34" charset="0"/>
                <a:ea typeface="Inter" pitchFamily="34" charset="-122"/>
                <a:cs typeface="Inter" pitchFamily="34" charset="-120"/>
              </a:rPr>
              <a:t>2000s</a:t>
            </a:r>
          </a:p>
        </p:txBody>
      </p:sp>
      <p:sp>
        <p:nvSpPr>
          <p:cNvPr id="52" name="ts_yr_2010"/>
          <p:cNvSpPr txBox="1"/>
          <p:nvPr/>
        </p:nvSpPr>
        <p:spPr>
          <a:xfrm>
            <a:off x="9287256" y="2423160"/>
            <a:ext cx="640080" cy="274320"/>
          </a:xfrm>
          <a:prstGeom prst="roundRect">
            <a:avLst>
              <a:gd name="adj" fmla="val 8000"/>
            </a:avLst>
          </a:prstGeom>
          <a:noFill/>
          <a:ln>
            <a:noFill/>
          </a:ln>
        </p:spPr>
        <p:txBody>
          <a:bodyPr wrap="square" lIns="0" tIns="0" rIns="0" bIns="0" rtlCol="0" anchor="t"/>
          <a:lstStyle/>
          <a:p>
            <a:pPr marL="0" indent="0" algn="ctr">
              <a:buNone/>
            </a:pPr>
            <a:r>
              <a:rPr lang="en-US" sz="1200" b="1" dirty="0">
                <a:solidFill>
                  <a:srgbClr val="9AA8A2"/>
                </a:solidFill>
                <a:latin typeface="Inter" pitchFamily="34" charset="0"/>
                <a:ea typeface="Inter" pitchFamily="34" charset="-122"/>
                <a:cs typeface="Inter" pitchFamily="34" charset="-120"/>
              </a:rPr>
              <a:t>2010s</a:t>
            </a:r>
          </a:p>
        </p:txBody>
      </p:sp>
      <p:sp>
        <p:nvSpPr>
          <p:cNvPr id="53" name="ts_yr_2020"/>
          <p:cNvSpPr txBox="1"/>
          <p:nvPr/>
        </p:nvSpPr>
        <p:spPr>
          <a:xfrm>
            <a:off x="10644632" y="2423160"/>
            <a:ext cx="640080" cy="274320"/>
          </a:xfrm>
          <a:prstGeom prst="roundRect">
            <a:avLst>
              <a:gd name="adj" fmla="val 8000"/>
            </a:avLst>
          </a:prstGeom>
          <a:noFill/>
          <a:ln>
            <a:noFill/>
          </a:ln>
        </p:spPr>
        <p:txBody>
          <a:bodyPr wrap="square" lIns="0" tIns="0" rIns="0" bIns="0" rtlCol="0" anchor="t"/>
          <a:lstStyle/>
          <a:p>
            <a:pPr marL="0" indent="0" algn="ctr">
              <a:buNone/>
            </a:pPr>
            <a:r>
              <a:rPr lang="en-US" sz="1200" b="1" dirty="0">
                <a:solidFill>
                  <a:srgbClr val="9AA8A2"/>
                </a:solidFill>
                <a:latin typeface="Inter" pitchFamily="34" charset="0"/>
                <a:ea typeface="Inter" pitchFamily="34" charset="-122"/>
                <a:cs typeface="Inter" pitchFamily="34" charset="-120"/>
              </a:rPr>
              <a:t>2020s</a:t>
            </a:r>
          </a:p>
        </p:txBody>
      </p:sp>
      <p:sp>
        <p:nvSpPr>
          <p:cNvPr id="54" name="ts_row_ai"/>
          <p:cNvSpPr txBox="1"/>
          <p:nvPr/>
        </p:nvSpPr>
        <p:spPr>
          <a:xfrm>
            <a:off x="548640" y="2743200"/>
            <a:ext cx="868680" cy="777240"/>
          </a:xfrm>
          <a:prstGeom prst="roundRect">
            <a:avLst>
              <a:gd name="adj" fmla="val 8000"/>
            </a:avLst>
          </a:prstGeom>
          <a:noFill/>
          <a:ln>
            <a:noFill/>
          </a:ln>
        </p:spPr>
        <p:txBody>
          <a:bodyPr wrap="square" lIns="0" tIns="0" rIns="0" bIns="0" rtlCol="0" anchor="ctr"/>
          <a:lstStyle/>
          <a:p>
            <a:pPr marL="0" indent="0" algn="l">
              <a:buNone/>
            </a:pPr>
            <a:r>
              <a:rPr lang="en-US" sz="1800" b="1" dirty="0">
                <a:solidFill>
                  <a:srgbClr val="E8613A"/>
                </a:solidFill>
                <a:latin typeface="Inter" pitchFamily="34" charset="0"/>
                <a:ea typeface="Inter" pitchFamily="34" charset="-122"/>
                <a:cs typeface="Inter" pitchFamily="34" charset="-120"/>
              </a:rPr>
              <a:t>AI</a:t>
            </a:r>
          </a:p>
        </p:txBody>
      </p:sp>
      <p:sp>
        <p:nvSpPr>
          <p:cNvPr id="55" name="ts_row_hci"/>
          <p:cNvSpPr txBox="1"/>
          <p:nvPr/>
        </p:nvSpPr>
        <p:spPr>
          <a:xfrm>
            <a:off x="548640" y="3657600"/>
            <a:ext cx="868680" cy="777240"/>
          </a:xfrm>
          <a:prstGeom prst="roundRect">
            <a:avLst>
              <a:gd name="adj" fmla="val 8000"/>
            </a:avLst>
          </a:prstGeom>
          <a:noFill/>
          <a:ln>
            <a:noFill/>
          </a:ln>
        </p:spPr>
        <p:txBody>
          <a:bodyPr wrap="square" lIns="0" tIns="0" rIns="0" bIns="0" rtlCol="0" anchor="ctr"/>
          <a:lstStyle/>
          <a:p>
            <a:pPr marL="0" indent="0" algn="l">
              <a:buNone/>
            </a:pPr>
            <a:r>
              <a:rPr lang="en-US" sz="1800" b="1" dirty="0">
                <a:solidFill>
                  <a:srgbClr val="1E6B4F"/>
                </a:solidFill>
                <a:latin typeface="Inter" pitchFamily="34" charset="0"/>
                <a:ea typeface="Inter" pitchFamily="34" charset="-122"/>
                <a:cs typeface="Inter" pitchFamily="34" charset="-120"/>
              </a:rPr>
              <a:t>HCI</a:t>
            </a:r>
          </a:p>
        </p:txBody>
      </p:sp>
      <p:sp>
        <p:nvSpPr>
          <p:cNvPr id="56" name="ts_2743200_1956"/>
          <p:cNvSpPr/>
          <p:nvPr/>
        </p:nvSpPr>
        <p:spPr>
          <a:xfrm>
            <a:off x="1617065" y="2743200"/>
            <a:ext cx="2270963" cy="777240"/>
          </a:xfrm>
          <a:prstGeom prst="roundRect">
            <a:avLst>
              <a:gd name="adj" fmla="val 10000"/>
            </a:avLst>
          </a:prstGeom>
          <a:solidFill>
            <a:srgbClr val="E8613A"/>
          </a:solidFill>
          <a:ln>
            <a:noFill/>
          </a:ln>
        </p:spPr>
        <p:txBody>
          <a:bodyPr wrap="square" lIns="64008" tIns="64008" rIns="64008" bIns="64008" rtlCol="0" anchor="ctr"/>
          <a:lstStyle/>
          <a:p>
            <a:pPr marL="0" indent="0" algn="l">
              <a:buNone/>
            </a:pPr>
            <a:r>
              <a:rPr lang="en-US" sz="1300" b="1" dirty="0">
                <a:solidFill>
                  <a:srgbClr val="FFFFFF"/>
                </a:solidFill>
                <a:latin typeface="Inter" pitchFamily="34" charset="0"/>
                <a:ea typeface="Inter" pitchFamily="34" charset="-122"/>
                <a:cs typeface="Inter" pitchFamily="34" charset="-120"/>
              </a:rPr>
              <a:t>AI summer</a:t>
            </a:r>
          </a:p>
          <a:p>
            <a:pPr marL="0" indent="0" algn="l">
              <a:buNone/>
            </a:pPr>
            <a:r>
              <a:rPr lang="en-US" sz="1100" dirty="0">
                <a:solidFill>
                  <a:srgbClr val="FFFFFF"/>
                </a:solidFill>
                <a:latin typeface="Inter" pitchFamily="34" charset="0"/>
                <a:ea typeface="Inter" pitchFamily="34" charset="-122"/>
                <a:cs typeface="Inter" pitchFamily="34" charset="-120"/>
              </a:rPr>
              <a:t>Dartmouth, 1956</a:t>
            </a:r>
          </a:p>
        </p:txBody>
      </p:sp>
      <p:sp>
        <p:nvSpPr>
          <p:cNvPr id="57" name="ts_2743200_1973"/>
          <p:cNvSpPr/>
          <p:nvPr/>
        </p:nvSpPr>
        <p:spPr>
          <a:xfrm>
            <a:off x="3924604" y="2743200"/>
            <a:ext cx="913587" cy="777240"/>
          </a:xfrm>
          <a:prstGeom prst="roundRect">
            <a:avLst>
              <a:gd name="adj" fmla="val 10000"/>
            </a:avLst>
          </a:prstGeom>
          <a:solidFill>
            <a:srgbClr val="E8F2ED"/>
          </a:solidFill>
          <a:ln>
            <a:noFill/>
          </a:ln>
        </p:spPr>
        <p:txBody>
          <a:bodyPr wrap="square" lIns="64008" tIns="64008" rIns="64008" bIns="64008" rtlCol="0" anchor="ctr"/>
          <a:lstStyle/>
          <a:p>
            <a:pPr marL="0" indent="0" algn="l">
              <a:buNone/>
            </a:pPr>
            <a:r>
              <a:rPr lang="en-US" sz="1300" b="1" dirty="0">
                <a:solidFill>
                  <a:srgbClr val="5E6E68"/>
                </a:solidFill>
                <a:latin typeface="Inter" pitchFamily="34" charset="0"/>
                <a:ea typeface="Inter" pitchFamily="34" charset="-122"/>
                <a:cs typeface="Inter" pitchFamily="34" charset="-120"/>
              </a:rPr>
              <a:t>Winter</a:t>
            </a:r>
          </a:p>
          <a:p>
            <a:pPr marL="0" indent="0" algn="l">
              <a:buNone/>
            </a:pPr>
            <a:r>
              <a:rPr lang="en-US" sz="1100" dirty="0">
                <a:solidFill>
                  <a:srgbClr val="5E6E68"/>
                </a:solidFill>
                <a:latin typeface="Inter" pitchFamily="34" charset="0"/>
                <a:ea typeface="Inter" pitchFamily="34" charset="-122"/>
                <a:cs typeface="Inter" pitchFamily="34" charset="-120"/>
              </a:rPr>
              <a:t>Lighthill, 1973</a:t>
            </a:r>
          </a:p>
        </p:txBody>
      </p:sp>
      <p:sp>
        <p:nvSpPr>
          <p:cNvPr id="58" name="ts_2743200_1980"/>
          <p:cNvSpPr/>
          <p:nvPr/>
        </p:nvSpPr>
        <p:spPr>
          <a:xfrm>
            <a:off x="4874768" y="2743200"/>
            <a:ext cx="913587" cy="777240"/>
          </a:xfrm>
          <a:prstGeom prst="roundRect">
            <a:avLst>
              <a:gd name="adj" fmla="val 10000"/>
            </a:avLst>
          </a:prstGeom>
          <a:solidFill>
            <a:srgbClr val="E8613A"/>
          </a:solidFill>
          <a:ln>
            <a:noFill/>
          </a:ln>
        </p:spPr>
        <p:txBody>
          <a:bodyPr wrap="square" lIns="64008" tIns="64008" rIns="64008" bIns="64008" rtlCol="0" anchor="ctr"/>
          <a:lstStyle/>
          <a:p>
            <a:pPr marL="0" indent="0" algn="l">
              <a:buNone/>
            </a:pPr>
            <a:r>
              <a:rPr lang="en-US" sz="1300" b="1" dirty="0">
                <a:solidFill>
                  <a:srgbClr val="FFFFFF"/>
                </a:solidFill>
                <a:latin typeface="Inter" pitchFamily="34" charset="0"/>
                <a:ea typeface="Inter" pitchFamily="34" charset="-122"/>
                <a:cs typeface="Inter" pitchFamily="34" charset="-120"/>
              </a:rPr>
              <a:t>Summer</a:t>
            </a:r>
          </a:p>
          <a:p>
            <a:pPr marL="0" indent="0" algn="l">
              <a:buNone/>
            </a:pPr>
            <a:r>
              <a:rPr lang="en-US" sz="1100" dirty="0">
                <a:solidFill>
                  <a:srgbClr val="FFFFFF"/>
                </a:solidFill>
                <a:latin typeface="Inter" pitchFamily="34" charset="0"/>
                <a:ea typeface="Inter" pitchFamily="34" charset="-122"/>
                <a:cs typeface="Inter" pitchFamily="34" charset="-120"/>
              </a:rPr>
              <a:t>Expert systems</a:t>
            </a:r>
          </a:p>
        </p:txBody>
      </p:sp>
      <p:sp>
        <p:nvSpPr>
          <p:cNvPr id="59" name="ts_2743200_1987"/>
          <p:cNvSpPr/>
          <p:nvPr/>
        </p:nvSpPr>
        <p:spPr>
          <a:xfrm>
            <a:off x="5824931" y="2743200"/>
            <a:ext cx="3356863" cy="777240"/>
          </a:xfrm>
          <a:prstGeom prst="roundRect">
            <a:avLst>
              <a:gd name="adj" fmla="val 10000"/>
            </a:avLst>
          </a:prstGeom>
          <a:solidFill>
            <a:srgbClr val="E8F2ED"/>
          </a:solidFill>
          <a:ln>
            <a:noFill/>
          </a:ln>
        </p:spPr>
        <p:txBody>
          <a:bodyPr wrap="square" lIns="64008" tIns="64008" rIns="64008" bIns="64008" rtlCol="0" anchor="ctr"/>
          <a:lstStyle/>
          <a:p>
            <a:pPr marL="0" indent="0" algn="l">
              <a:buNone/>
            </a:pPr>
            <a:r>
              <a:rPr lang="en-US" sz="1300" b="1" dirty="0">
                <a:solidFill>
                  <a:srgbClr val="5E6E68"/>
                </a:solidFill>
                <a:latin typeface="Inter" pitchFamily="34" charset="0"/>
                <a:ea typeface="Inter" pitchFamily="34" charset="-122"/>
                <a:cs typeface="Inter" pitchFamily="34" charset="-120"/>
              </a:rPr>
              <a:t>AI winter, slow thaw</a:t>
            </a:r>
          </a:p>
          <a:p>
            <a:pPr marL="0" indent="0" algn="l">
              <a:buNone/>
            </a:pPr>
            <a:r>
              <a:rPr lang="en-US" sz="1100" dirty="0">
                <a:solidFill>
                  <a:srgbClr val="5E6E68"/>
                </a:solidFill>
                <a:latin typeface="Inter" pitchFamily="34" charset="0"/>
                <a:ea typeface="Inter" pitchFamily="34" charset="-122"/>
                <a:cs typeface="Inter" pitchFamily="34" charset="-120"/>
              </a:rPr>
              <a:t>Funding cuts, quieter progress</a:t>
            </a:r>
          </a:p>
        </p:txBody>
      </p:sp>
      <p:sp>
        <p:nvSpPr>
          <p:cNvPr id="60" name="ts_2743200_2012"/>
          <p:cNvSpPr/>
          <p:nvPr/>
        </p:nvSpPr>
        <p:spPr>
          <a:xfrm>
            <a:off x="9218371" y="2743200"/>
            <a:ext cx="2406700" cy="777240"/>
          </a:xfrm>
          <a:prstGeom prst="roundRect">
            <a:avLst>
              <a:gd name="adj" fmla="val 10000"/>
            </a:avLst>
          </a:prstGeom>
          <a:solidFill>
            <a:srgbClr val="E8613A"/>
          </a:solidFill>
          <a:ln>
            <a:noFill/>
          </a:ln>
        </p:spPr>
        <p:txBody>
          <a:bodyPr wrap="square" lIns="64008" tIns="64008" rIns="64008" bIns="64008" rtlCol="0" anchor="ctr"/>
          <a:lstStyle/>
          <a:p>
            <a:pPr marL="0" indent="0" algn="l">
              <a:buNone/>
            </a:pPr>
            <a:r>
              <a:rPr lang="en-US" sz="1300" b="1" dirty="0">
                <a:solidFill>
                  <a:srgbClr val="FFFFFF"/>
                </a:solidFill>
                <a:latin typeface="Inter" pitchFamily="34" charset="0"/>
                <a:ea typeface="Inter" pitchFamily="34" charset="-122"/>
                <a:cs typeface="Inter" pitchFamily="34" charset="-120"/>
              </a:rPr>
              <a:t>AI summer</a:t>
            </a:r>
          </a:p>
          <a:p>
            <a:pPr marL="0" indent="0" algn="l">
              <a:buNone/>
            </a:pPr>
            <a:r>
              <a:rPr lang="en-US" sz="1100" dirty="0">
                <a:solidFill>
                  <a:srgbClr val="FFFFFF"/>
                </a:solidFill>
                <a:latin typeface="Inter" pitchFamily="34" charset="0"/>
                <a:ea typeface="Inter" pitchFamily="34" charset="-122"/>
                <a:cs typeface="Inter" pitchFamily="34" charset="-120"/>
              </a:rPr>
              <a:t>Deep learning, ChatGPT</a:t>
            </a:r>
          </a:p>
        </p:txBody>
      </p:sp>
      <p:sp>
        <p:nvSpPr>
          <p:cNvPr id="61" name="ts_3657600_1956"/>
          <p:cNvSpPr/>
          <p:nvPr/>
        </p:nvSpPr>
        <p:spPr>
          <a:xfrm>
            <a:off x="1617065" y="3657600"/>
            <a:ext cx="2270963" cy="777240"/>
          </a:xfrm>
          <a:prstGeom prst="roundRect">
            <a:avLst>
              <a:gd name="adj" fmla="val 10000"/>
            </a:avLst>
          </a:prstGeom>
          <a:solidFill>
            <a:srgbClr val="E8F2ED"/>
          </a:solidFill>
          <a:ln>
            <a:noFill/>
          </a:ln>
        </p:spPr>
        <p:txBody>
          <a:bodyPr wrap="square" lIns="64008" tIns="64008" rIns="64008" bIns="64008" rtlCol="0" anchor="ctr"/>
          <a:lstStyle/>
          <a:p>
            <a:pPr marL="0" indent="0" algn="l">
              <a:buNone/>
            </a:pPr>
            <a:r>
              <a:rPr lang="en-US" sz="1300" b="1" dirty="0">
                <a:solidFill>
                  <a:srgbClr val="5E6E68"/>
                </a:solidFill>
                <a:latin typeface="Inter" pitchFamily="34" charset="0"/>
                <a:ea typeface="Inter" pitchFamily="34" charset="-122"/>
                <a:cs typeface="Inter" pitchFamily="34" charset="-120"/>
              </a:rPr>
              <a:t>Early roots</a:t>
            </a:r>
          </a:p>
          <a:p>
            <a:pPr marL="0" indent="0" algn="l">
              <a:buNone/>
            </a:pPr>
            <a:r>
              <a:rPr lang="en-US" sz="1100" dirty="0">
                <a:solidFill>
                  <a:srgbClr val="5E6E68"/>
                </a:solidFill>
                <a:latin typeface="Inter" pitchFamily="34" charset="0"/>
                <a:ea typeface="Inter" pitchFamily="34" charset="-122"/>
                <a:cs typeface="Inter" pitchFamily="34" charset="-120"/>
              </a:rPr>
              <a:t>Sketchpad, 1963</a:t>
            </a:r>
          </a:p>
        </p:txBody>
      </p:sp>
      <p:sp>
        <p:nvSpPr>
          <p:cNvPr id="62" name="ts_3657600_1973"/>
          <p:cNvSpPr/>
          <p:nvPr/>
        </p:nvSpPr>
        <p:spPr>
          <a:xfrm>
            <a:off x="3924604" y="3657600"/>
            <a:ext cx="913587" cy="777240"/>
          </a:xfrm>
          <a:prstGeom prst="roundRect">
            <a:avLst>
              <a:gd name="adj" fmla="val 10000"/>
            </a:avLst>
          </a:prstGeom>
          <a:solidFill>
            <a:srgbClr val="1E6B4F"/>
          </a:solidFill>
          <a:ln>
            <a:noFill/>
          </a:ln>
        </p:spPr>
        <p:txBody>
          <a:bodyPr wrap="square" lIns="64008" tIns="64008" rIns="64008" bIns="64008" rtlCol="0" anchor="ctr"/>
          <a:lstStyle/>
          <a:p>
            <a:pPr marL="0" indent="0" algn="l">
              <a:buNone/>
            </a:pPr>
            <a:r>
              <a:rPr lang="en-US" sz="1300" b="1" dirty="0">
                <a:solidFill>
                  <a:srgbClr val="FFFFFF"/>
                </a:solidFill>
                <a:latin typeface="Inter" pitchFamily="34" charset="0"/>
                <a:ea typeface="Inter" pitchFamily="34" charset="-122"/>
                <a:cs typeface="Inter" pitchFamily="34" charset="-120"/>
              </a:rPr>
              <a:t>Grows</a:t>
            </a:r>
          </a:p>
          <a:p>
            <a:pPr marL="0" indent="0" algn="l">
              <a:buNone/>
            </a:pPr>
            <a:r>
              <a:rPr lang="en-US" sz="1100" dirty="0">
                <a:solidFill>
                  <a:srgbClr val="FFFFFF"/>
                </a:solidFill>
                <a:latin typeface="Inter" pitchFamily="34" charset="0"/>
                <a:ea typeface="Inter" pitchFamily="34" charset="-122"/>
                <a:cs typeface="Inter" pitchFamily="34" charset="-120"/>
              </a:rPr>
              <a:t>Xerox PARC</a:t>
            </a:r>
          </a:p>
        </p:txBody>
      </p:sp>
      <p:sp>
        <p:nvSpPr>
          <p:cNvPr id="63" name="ts_3657600_1980"/>
          <p:cNvSpPr/>
          <p:nvPr/>
        </p:nvSpPr>
        <p:spPr>
          <a:xfrm>
            <a:off x="4874768" y="3657600"/>
            <a:ext cx="913587" cy="777240"/>
          </a:xfrm>
          <a:prstGeom prst="roundRect">
            <a:avLst>
              <a:gd name="adj" fmla="val 10000"/>
            </a:avLst>
          </a:prstGeom>
          <a:solidFill>
            <a:srgbClr val="E8F2ED"/>
          </a:solidFill>
          <a:ln>
            <a:noFill/>
          </a:ln>
        </p:spPr>
        <p:txBody>
          <a:bodyPr wrap="square" lIns="64008" tIns="64008" rIns="64008" bIns="64008" rtlCol="0" anchor="ctr"/>
          <a:lstStyle/>
          <a:p>
            <a:pPr marL="0" indent="0" algn="l">
              <a:buNone/>
            </a:pPr>
            <a:r>
              <a:rPr lang="en-US" sz="1300" b="1" dirty="0">
                <a:solidFill>
                  <a:srgbClr val="5E6E68"/>
                </a:solidFill>
                <a:latin typeface="Inter" pitchFamily="34" charset="0"/>
                <a:ea typeface="Inter" pitchFamily="34" charset="-122"/>
                <a:cs typeface="Inter" pitchFamily="34" charset="-120"/>
              </a:rPr>
              <a:t>Slower</a:t>
            </a:r>
          </a:p>
          <a:p>
            <a:pPr marL="0" indent="0" algn="l">
              <a:buNone/>
            </a:pPr>
            <a:r>
              <a:rPr lang="en-US" sz="1100" dirty="0">
                <a:solidFill>
                  <a:srgbClr val="5E6E68"/>
                </a:solidFill>
                <a:latin typeface="Inter" pitchFamily="34" charset="0"/>
                <a:ea typeface="Inter" pitchFamily="34" charset="-122"/>
                <a:cs typeface="Inter" pitchFamily="34" charset="-120"/>
              </a:rPr>
              <a:t>SIGCHI, 1982</a:t>
            </a:r>
          </a:p>
        </p:txBody>
      </p:sp>
      <p:sp>
        <p:nvSpPr>
          <p:cNvPr id="64" name="ts_3657600_1987"/>
          <p:cNvSpPr/>
          <p:nvPr/>
        </p:nvSpPr>
        <p:spPr>
          <a:xfrm>
            <a:off x="5824931" y="3657600"/>
            <a:ext cx="3356863" cy="777240"/>
          </a:xfrm>
          <a:prstGeom prst="roundRect">
            <a:avLst>
              <a:gd name="adj" fmla="val 10000"/>
            </a:avLst>
          </a:prstGeom>
          <a:solidFill>
            <a:srgbClr val="1E6B4F"/>
          </a:solidFill>
          <a:ln>
            <a:noFill/>
          </a:ln>
        </p:spPr>
        <p:txBody>
          <a:bodyPr wrap="square" lIns="64008" tIns="64008" rIns="64008" bIns="64008" rtlCol="0" anchor="ctr"/>
          <a:lstStyle/>
          <a:p>
            <a:pPr marL="0" indent="0" algn="l">
              <a:buNone/>
            </a:pPr>
            <a:r>
              <a:rPr lang="en-US" sz="1300" b="1" dirty="0">
                <a:solidFill>
                  <a:srgbClr val="FFFFFF"/>
                </a:solidFill>
                <a:latin typeface="Inter" pitchFamily="34" charset="0"/>
                <a:ea typeface="Inter" pitchFamily="34" charset="-122"/>
                <a:cs typeface="Inter" pitchFamily="34" charset="-120"/>
              </a:rPr>
              <a:t>HCI flourishes</a:t>
            </a:r>
          </a:p>
          <a:p>
            <a:pPr marL="0" indent="0" algn="l">
              <a:buNone/>
            </a:pPr>
            <a:r>
              <a:rPr lang="en-US" sz="1100" dirty="0">
                <a:solidFill>
                  <a:srgbClr val="FFFFFF"/>
                </a:solidFill>
                <a:latin typeface="Inter" pitchFamily="34" charset="0"/>
                <a:ea typeface="Inter" pitchFamily="34" charset="-122"/>
                <a:cs typeface="Inter" pitchFamily="34" charset="-120"/>
              </a:rPr>
              <a:t>The web, usability, CS curricula</a:t>
            </a:r>
          </a:p>
        </p:txBody>
      </p:sp>
      <p:sp>
        <p:nvSpPr>
          <p:cNvPr id="65" name="ts_3657600_2012"/>
          <p:cNvSpPr/>
          <p:nvPr/>
        </p:nvSpPr>
        <p:spPr>
          <a:xfrm>
            <a:off x="9218371" y="3657600"/>
            <a:ext cx="2406700" cy="777240"/>
          </a:xfrm>
          <a:prstGeom prst="roundRect">
            <a:avLst>
              <a:gd name="adj" fmla="val 10000"/>
            </a:avLst>
          </a:prstGeom>
          <a:solidFill>
            <a:srgbClr val="FFFFFF"/>
          </a:solidFill>
          <a:ln w="19050">
            <a:solidFill>
              <a:srgbClr val="E8613A"/>
            </a:solidFill>
            <a:prstDash val="dash"/>
          </a:ln>
        </p:spPr>
        <p:txBody>
          <a:bodyPr wrap="square" lIns="64008" tIns="64008" rIns="64008" bIns="64008" rtlCol="0" anchor="ctr"/>
          <a:lstStyle/>
          <a:p>
            <a:pPr marL="0" indent="0" algn="l">
              <a:buNone/>
            </a:pPr>
            <a:r>
              <a:rPr lang="en-US" sz="1300" b="1" dirty="0">
                <a:solidFill>
                  <a:srgbClr val="E8613A"/>
                </a:solidFill>
                <a:latin typeface="Inter" pitchFamily="34" charset="0"/>
                <a:ea typeface="Inter" pitchFamily="34" charset="-122"/>
                <a:cs typeface="Inter" pitchFamily="34" charset="-120"/>
              </a:rPr>
              <a:t>And now?</a:t>
            </a:r>
          </a:p>
          <a:p>
            <a:pPr marL="0" indent="0" algn="l">
              <a:buNone/>
            </a:pPr>
            <a:r>
              <a:rPr lang="en-US" sz="1100" dirty="0">
                <a:solidFill>
                  <a:srgbClr val="13221D"/>
                </a:solidFill>
                <a:latin typeface="Inter" pitchFamily="34" charset="0"/>
                <a:ea typeface="Inter" pitchFamily="34" charset="-122"/>
                <a:cs typeface="Inter" pitchFamily="34" charset="-120"/>
              </a:rPr>
              <a:t>Who shapes AI this time?</a:t>
            </a:r>
          </a:p>
        </p:txBody>
      </p:sp>
      <p:sp>
        <p:nvSpPr>
          <p:cNvPr id="66" name="ts_callout"/>
          <p:cNvSpPr/>
          <p:nvPr/>
        </p:nvSpPr>
        <p:spPr>
          <a:xfrm>
            <a:off x="548640" y="4709160"/>
            <a:ext cx="11094720" cy="1188720"/>
          </a:xfrm>
          <a:prstGeom prst="roundRect">
            <a:avLst>
              <a:gd name="adj" fmla="val 6000"/>
            </a:avLst>
          </a:prstGeom>
          <a:solidFill>
            <a:srgbClr val="0E3B2E"/>
          </a:solidFill>
          <a:ln>
            <a:noFill/>
          </a:ln>
        </p:spPr>
        <p:txBody>
          <a:bodyPr wrap="square" lIns="0" tIns="0" rIns="0" bIns="0" rtlCol="0" anchor="t"/>
          <a:lstStyle/>
          <a:p>
            <a:pPr marL="0" indent="0" algn="l">
              <a:buNone/>
            </a:pPr>
            <a:endParaRPr/>
          </a:p>
        </p:txBody>
      </p:sp>
      <p:sp>
        <p:nvSpPr>
          <p:cNvPr id="67" name="ts_call_1"/>
          <p:cNvSpPr txBox="1"/>
          <p:nvPr/>
        </p:nvSpPr>
        <p:spPr>
          <a:xfrm>
            <a:off x="914400" y="4846320"/>
            <a:ext cx="10058400" cy="365760"/>
          </a:xfrm>
          <a:prstGeom prst="roundRect">
            <a:avLst>
              <a:gd name="adj" fmla="val 8000"/>
            </a:avLst>
          </a:prstGeom>
          <a:noFill/>
          <a:ln>
            <a:noFill/>
          </a:ln>
        </p:spPr>
        <p:txBody>
          <a:bodyPr wrap="square" lIns="0" tIns="0" rIns="0" bIns="0" rtlCol="0" anchor="t"/>
          <a:lstStyle/>
          <a:p>
            <a:pPr marL="0" indent="0" algn="l">
              <a:buNone/>
            </a:pPr>
            <a:r>
              <a:rPr lang="en-US" sz="1600" dirty="0">
                <a:solidFill>
                  <a:srgbClr val="A9C4B8"/>
                </a:solidFill>
                <a:latin typeface="Inter" pitchFamily="34" charset="0"/>
                <a:ea typeface="Inter" pitchFamily="34" charset="-122"/>
                <a:cs typeface="Inter" pitchFamily="34" charset="-120"/>
              </a:rPr>
              <a:t>We are in another AI summer.</a:t>
            </a:r>
          </a:p>
        </p:txBody>
      </p:sp>
      <p:sp>
        <p:nvSpPr>
          <p:cNvPr id="68" name="ts_call_2"/>
          <p:cNvSpPr txBox="1"/>
          <p:nvPr/>
        </p:nvSpPr>
        <p:spPr>
          <a:xfrm>
            <a:off x="914400" y="5212080"/>
            <a:ext cx="10058400" cy="548640"/>
          </a:xfrm>
          <a:prstGeom prst="roundRect">
            <a:avLst>
              <a:gd name="adj" fmla="val 8000"/>
            </a:avLst>
          </a:prstGeom>
          <a:noFill/>
          <a:ln>
            <a:noFill/>
          </a:ln>
        </p:spPr>
        <p:txBody>
          <a:bodyPr wrap="square" lIns="0" tIns="0" rIns="0" bIns="0" rtlCol="0" anchor="t"/>
          <a:lstStyle/>
          <a:p>
            <a:pPr marL="0" indent="0" algn="l">
              <a:buNone/>
            </a:pPr>
            <a:r>
              <a:rPr lang="en-US" sz="2400" b="1" dirty="0">
                <a:solidFill>
                  <a:srgbClr val="F2B33D"/>
                </a:solidFill>
                <a:latin typeface="Inter" pitchFamily="34" charset="0"/>
                <a:ea typeface="Inter" pitchFamily="34" charset="-122"/>
                <a:cs typeface="Inter" pitchFamily="34" charset="-120"/>
              </a:rPr>
              <a:t>This is when HCI and participatory design matter most.</a:t>
            </a: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What is design?</a:t>
            </a:r>
            <a:endParaRPr lang="en-US" sz="3000" dirty="0"/>
          </a:p>
        </p:txBody>
      </p:sp>
      <p:sp>
        <p:nvSpPr>
          <p:cNvPr id="3" name="time_chip_708"/>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709"/>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710"/>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711"/>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712"/>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713"/>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714"/>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715"/>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716"/>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717"/>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718"/>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719"/>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720"/>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721"/>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722"/>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723"/>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724"/>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725"/>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726"/>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txt_727"/>
          <p:cNvSpPr txBox="1"/>
          <p:nvPr/>
        </p:nvSpPr>
        <p:spPr>
          <a:xfrm>
            <a:off x="548640" y="1463040"/>
            <a:ext cx="6583680" cy="1371600"/>
          </a:xfrm>
          <a:prstGeom prst="rect">
            <a:avLst/>
          </a:prstGeom>
          <a:noFill/>
          <a:ln/>
        </p:spPr>
        <p:txBody>
          <a:bodyPr wrap="square" lIns="0" tIns="0" rIns="0" bIns="0" rtlCol="0" anchor="t"/>
          <a:lstStyle/>
          <a:p>
            <a:pPr marL="0" indent="0">
              <a:buNone/>
            </a:pPr>
            <a:r>
              <a:rPr lang="en-US" sz="2800" b="1" dirty="0">
                <a:solidFill>
                  <a:srgbClr val="13221D"/>
                </a:solidFill>
                <a:latin typeface="Inter" pitchFamily="34" charset="0"/>
                <a:ea typeface="Inter" pitchFamily="34" charset="-122"/>
                <a:cs typeface="Inter" pitchFamily="34" charset="-120"/>
              </a:rPr>
              <a:t>“The transformation of existing conditions into preferred ones.”</a:t>
            </a:r>
            <a:endParaRPr lang="en-US" sz="2800" dirty="0"/>
          </a:p>
        </p:txBody>
      </p:sp>
      <p:sp>
        <p:nvSpPr>
          <p:cNvPr id="23" name="txt_728"/>
          <p:cNvSpPr txBox="1"/>
          <p:nvPr/>
        </p:nvSpPr>
        <p:spPr>
          <a:xfrm>
            <a:off x="548640" y="2834640"/>
            <a:ext cx="5486400" cy="36576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Herbert Simon, 1969</a:t>
            </a:r>
            <a:endParaRPr lang="en-US" sz="1400" dirty="0"/>
          </a:p>
        </p:txBody>
      </p:sp>
      <p:sp>
        <p:nvSpPr>
          <p:cNvPr id="24" name="c1_card_729"/>
          <p:cNvSpPr/>
          <p:nvPr/>
        </p:nvSpPr>
        <p:spPr>
          <a:xfrm>
            <a:off x="548640" y="3429000"/>
            <a:ext cx="6400800" cy="2514600"/>
          </a:xfrm>
          <a:prstGeom prst="roundRect">
            <a:avLst>
              <a:gd name="adj" fmla="val 4364"/>
            </a:avLst>
          </a:prstGeom>
          <a:solidFill>
            <a:srgbClr val="FCE7DF"/>
          </a:solidFill>
          <a:ln w="12700">
            <a:solidFill>
              <a:srgbClr val="FCE7DF"/>
            </a:solidFill>
            <a:prstDash val="solid"/>
          </a:ln>
        </p:spPr>
        <p:txBody>
          <a:bodyPr/>
          <a:lstStyle/>
          <a:p>
            <a:endParaRPr lang="en-US"/>
          </a:p>
        </p:txBody>
      </p:sp>
      <p:sp>
        <p:nvSpPr>
          <p:cNvPr id="25" name="c1_txt_730"/>
          <p:cNvSpPr txBox="1"/>
          <p:nvPr/>
        </p:nvSpPr>
        <p:spPr>
          <a:xfrm>
            <a:off x="822960" y="3611880"/>
            <a:ext cx="5852160" cy="457200"/>
          </a:xfrm>
          <a:prstGeom prst="rect">
            <a:avLst/>
          </a:prstGeom>
          <a:noFill/>
          <a:ln/>
        </p:spPr>
        <p:txBody>
          <a:bodyPr wrap="square" lIns="0" tIns="0" rIns="0" bIns="0" rtlCol="0" anchor="t"/>
          <a:lstStyle/>
          <a:p>
            <a:pPr marL="0" indent="0">
              <a:buNone/>
            </a:pPr>
            <a:r>
              <a:rPr lang="en-US" sz="2000" b="1" dirty="0">
                <a:solidFill>
                  <a:srgbClr val="E8613A"/>
                </a:solidFill>
                <a:latin typeface="Inter" pitchFamily="34" charset="0"/>
                <a:ea typeface="Inter" pitchFamily="34" charset="-122"/>
                <a:cs typeface="Inter" pitchFamily="34" charset="-120"/>
              </a:rPr>
              <a:t>Preferred by whom?</a:t>
            </a:r>
            <a:endParaRPr lang="en-US" sz="2000" dirty="0"/>
          </a:p>
        </p:txBody>
      </p:sp>
      <p:sp>
        <p:nvSpPr>
          <p:cNvPr id="26" name="c1_txt_731"/>
          <p:cNvSpPr txBox="1"/>
          <p:nvPr/>
        </p:nvSpPr>
        <p:spPr>
          <a:xfrm>
            <a:off x="822960" y="4114800"/>
            <a:ext cx="5852160" cy="128016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Community problems are wicked problems: requirements conflict or are unknown, and there is no single correct answer (Rittel &amp; Webber, 1973).</a:t>
            </a:r>
            <a:endParaRPr lang="en-US" sz="1600" dirty="0"/>
          </a:p>
        </p:txBody>
      </p:sp>
      <p:sp>
        <p:nvSpPr>
          <p:cNvPr id="27" name="c1_txt_732"/>
          <p:cNvSpPr txBox="1"/>
          <p:nvPr/>
        </p:nvSpPr>
        <p:spPr>
          <a:xfrm>
            <a:off x="822960" y="5349240"/>
            <a:ext cx="5852160" cy="457200"/>
          </a:xfrm>
          <a:prstGeom prst="rect">
            <a:avLst/>
          </a:prstGeom>
          <a:noFill/>
          <a:ln/>
        </p:spPr>
        <p:txBody>
          <a:bodyPr wrap="square" lIns="0" tIns="0" rIns="0" bIns="0" rtlCol="0" anchor="t"/>
          <a:lstStyle/>
          <a:p>
            <a:pPr marL="0" indent="0">
              <a:buNone/>
            </a:pPr>
            <a:r>
              <a:rPr lang="en-US" sz="1500" i="1" dirty="0">
                <a:solidFill>
                  <a:srgbClr val="5E6E68"/>
                </a:solidFill>
                <a:latin typeface="Inter" pitchFamily="34" charset="0"/>
                <a:ea typeface="Inter" pitchFamily="34" charset="-122"/>
                <a:cs typeface="Inter" pitchFamily="34" charset="-120"/>
              </a:rPr>
              <a:t>Widen the sidewalks, and traffic shifts onto the streets.</a:t>
            </a:r>
            <a:endParaRPr lang="en-US" sz="1500" dirty="0"/>
          </a:p>
        </p:txBody>
      </p:sp>
      <p:pic>
        <p:nvPicPr>
          <p:cNvPr id="28" name="img_stcharles_733" descr="/home/claude/assets/stcharles.jpg"/>
          <p:cNvPicPr>
            <a:picLocks noChangeAspect="1"/>
          </p:cNvPicPr>
          <p:nvPr/>
        </p:nvPicPr>
        <p:blipFill>
          <a:blip r:embed="rId3"/>
          <a:stretch>
            <a:fillRect/>
          </a:stretch>
        </p:blipFill>
        <p:spPr>
          <a:xfrm>
            <a:off x="7315200" y="2731521"/>
            <a:ext cx="4325112" cy="1943597"/>
          </a:xfrm>
          <a:prstGeom prst="rect">
            <a:avLst/>
          </a:prstGeom>
          <a:effectLst>
            <a:outerShdw blurRad="101600" dist="25400" dir="5400000" algn="bl" rotWithShape="0">
              <a:srgbClr val="000000">
                <a:alpha val="18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4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4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User-centered design (UCD)</a:t>
            </a:r>
            <a:endParaRPr lang="en-US" sz="3000" dirty="0"/>
          </a:p>
        </p:txBody>
      </p:sp>
      <p:sp>
        <p:nvSpPr>
          <p:cNvPr id="3" name="time_chip_734"/>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735"/>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736"/>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737"/>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738"/>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739"/>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740"/>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741"/>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742"/>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743"/>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744"/>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745"/>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746"/>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747"/>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748"/>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749"/>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750"/>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751"/>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752"/>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ycle_753"/>
          <p:cNvSpPr/>
          <p:nvPr/>
        </p:nvSpPr>
        <p:spPr>
          <a:xfrm>
            <a:off x="1691640" y="2148840"/>
            <a:ext cx="3200400" cy="3200400"/>
          </a:xfrm>
          <a:prstGeom prst="ellipse">
            <a:avLst/>
          </a:prstGeom>
          <a:solidFill>
            <a:srgbClr val="FFFFFF"/>
          </a:solidFill>
          <a:ln w="38100">
            <a:solidFill>
              <a:srgbClr val="D3E6DC"/>
            </a:solidFill>
            <a:prstDash val="solid"/>
          </a:ln>
        </p:spPr>
        <p:txBody>
          <a:bodyPr/>
          <a:lstStyle/>
          <a:p>
            <a:endParaRPr lang="en-US"/>
          </a:p>
        </p:txBody>
      </p:sp>
      <p:sp>
        <p:nvSpPr>
          <p:cNvPr id="23" name="txt_754"/>
          <p:cNvSpPr txBox="1"/>
          <p:nvPr/>
        </p:nvSpPr>
        <p:spPr>
          <a:xfrm>
            <a:off x="2377440" y="3520440"/>
            <a:ext cx="1828800" cy="457200"/>
          </a:xfrm>
          <a:prstGeom prst="rect">
            <a:avLst/>
          </a:prstGeom>
          <a:noFill/>
          <a:ln/>
        </p:spPr>
        <p:txBody>
          <a:bodyPr wrap="square" lIns="0" tIns="0" rIns="0" bIns="0" rtlCol="0" anchor="ctr"/>
          <a:lstStyle/>
          <a:p>
            <a:pPr marL="0" indent="0" algn="ctr">
              <a:buNone/>
            </a:pPr>
            <a:r>
              <a:rPr lang="en-US" sz="1600" b="1" dirty="0">
                <a:solidFill>
                  <a:srgbClr val="A9C4B8"/>
                </a:solidFill>
                <a:latin typeface="Inter" pitchFamily="34" charset="0"/>
                <a:ea typeface="Inter" pitchFamily="34" charset="-122"/>
                <a:cs typeface="Inter" pitchFamily="34" charset="-120"/>
              </a:rPr>
              <a:t>repeat</a:t>
            </a:r>
            <a:endParaRPr lang="en-US" sz="1600" dirty="0"/>
          </a:p>
        </p:txBody>
      </p:sp>
      <p:sp>
        <p:nvSpPr>
          <p:cNvPr id="24" name="c1_card_755"/>
          <p:cNvSpPr/>
          <p:nvPr/>
        </p:nvSpPr>
        <p:spPr>
          <a:xfrm>
            <a:off x="2148840" y="1714500"/>
            <a:ext cx="2286000" cy="868680"/>
          </a:xfrm>
          <a:prstGeom prst="roundRect">
            <a:avLst>
              <a:gd name="adj" fmla="val 12632"/>
            </a:avLst>
          </a:prstGeom>
          <a:solidFill>
            <a:srgbClr val="E8F2ED"/>
          </a:solidFill>
          <a:ln w="12700">
            <a:solidFill>
              <a:srgbClr val="E8F2ED"/>
            </a:solidFill>
            <a:prstDash val="solid"/>
          </a:ln>
        </p:spPr>
        <p:txBody>
          <a:bodyPr/>
          <a:lstStyle/>
          <a:p>
            <a:endParaRPr lang="en-US"/>
          </a:p>
        </p:txBody>
      </p:sp>
      <p:sp>
        <p:nvSpPr>
          <p:cNvPr id="25" name="c1_txt_756"/>
          <p:cNvSpPr txBox="1"/>
          <p:nvPr/>
        </p:nvSpPr>
        <p:spPr>
          <a:xfrm>
            <a:off x="2286000" y="1714500"/>
            <a:ext cx="2011680" cy="868680"/>
          </a:xfrm>
          <a:prstGeom prst="rect">
            <a:avLst/>
          </a:prstGeom>
          <a:noFill/>
          <a:ln/>
        </p:spPr>
        <p:txBody>
          <a:bodyPr wrap="square" lIns="0" tIns="0" rIns="0" bIns="0" rtlCol="0" anchor="ctr"/>
          <a:lstStyle/>
          <a:p>
            <a:pPr marL="0" indent="0" algn="ctr">
              <a:buNone/>
            </a:pPr>
            <a:r>
              <a:rPr lang="en-US" sz="1400" b="1" dirty="0">
                <a:solidFill>
                  <a:srgbClr val="13221D"/>
                </a:solidFill>
                <a:latin typeface="Inter" pitchFamily="34" charset="0"/>
                <a:ea typeface="Inter" pitchFamily="34" charset="-122"/>
                <a:cs typeface="Inter" pitchFamily="34" charset="-120"/>
              </a:rPr>
              <a:t>Understand the context of use</a:t>
            </a:r>
            <a:endParaRPr lang="en-US" sz="1400" dirty="0"/>
          </a:p>
        </p:txBody>
      </p:sp>
      <p:sp>
        <p:nvSpPr>
          <p:cNvPr id="26" name="c2_card_757"/>
          <p:cNvSpPr/>
          <p:nvPr/>
        </p:nvSpPr>
        <p:spPr>
          <a:xfrm>
            <a:off x="3749040" y="3314700"/>
            <a:ext cx="2286000" cy="868680"/>
          </a:xfrm>
          <a:prstGeom prst="roundRect">
            <a:avLst>
              <a:gd name="adj" fmla="val 12632"/>
            </a:avLst>
          </a:prstGeom>
          <a:solidFill>
            <a:srgbClr val="E8F2ED"/>
          </a:solidFill>
          <a:ln w="12700">
            <a:solidFill>
              <a:srgbClr val="E8F2ED"/>
            </a:solidFill>
            <a:prstDash val="solid"/>
          </a:ln>
        </p:spPr>
        <p:txBody>
          <a:bodyPr/>
          <a:lstStyle/>
          <a:p>
            <a:endParaRPr lang="en-US"/>
          </a:p>
        </p:txBody>
      </p:sp>
      <p:sp>
        <p:nvSpPr>
          <p:cNvPr id="27" name="c2_txt_758"/>
          <p:cNvSpPr txBox="1"/>
          <p:nvPr/>
        </p:nvSpPr>
        <p:spPr>
          <a:xfrm>
            <a:off x="3886200" y="3314700"/>
            <a:ext cx="2011680" cy="868680"/>
          </a:xfrm>
          <a:prstGeom prst="rect">
            <a:avLst/>
          </a:prstGeom>
          <a:noFill/>
          <a:ln/>
        </p:spPr>
        <p:txBody>
          <a:bodyPr wrap="square" lIns="0" tIns="0" rIns="0" bIns="0" rtlCol="0" anchor="ctr"/>
          <a:lstStyle/>
          <a:p>
            <a:pPr marL="0" indent="0" algn="ctr">
              <a:buNone/>
            </a:pPr>
            <a:r>
              <a:rPr lang="en-US" sz="1400" b="1" dirty="0">
                <a:solidFill>
                  <a:srgbClr val="13221D"/>
                </a:solidFill>
                <a:latin typeface="Inter" pitchFamily="34" charset="0"/>
                <a:ea typeface="Inter" pitchFamily="34" charset="-122"/>
                <a:cs typeface="Inter" pitchFamily="34" charset="-120"/>
              </a:rPr>
              <a:t>Specify user requirements</a:t>
            </a:r>
            <a:endParaRPr lang="en-US" sz="1400" dirty="0"/>
          </a:p>
        </p:txBody>
      </p:sp>
      <p:sp>
        <p:nvSpPr>
          <p:cNvPr id="28" name="c3_card_759"/>
          <p:cNvSpPr/>
          <p:nvPr/>
        </p:nvSpPr>
        <p:spPr>
          <a:xfrm>
            <a:off x="2148840" y="4914900"/>
            <a:ext cx="2286000" cy="868680"/>
          </a:xfrm>
          <a:prstGeom prst="roundRect">
            <a:avLst>
              <a:gd name="adj" fmla="val 12632"/>
            </a:avLst>
          </a:prstGeom>
          <a:solidFill>
            <a:srgbClr val="E8F2ED"/>
          </a:solidFill>
          <a:ln w="12700">
            <a:solidFill>
              <a:srgbClr val="E8F2ED"/>
            </a:solidFill>
            <a:prstDash val="solid"/>
          </a:ln>
        </p:spPr>
        <p:txBody>
          <a:bodyPr/>
          <a:lstStyle/>
          <a:p>
            <a:endParaRPr lang="en-US"/>
          </a:p>
        </p:txBody>
      </p:sp>
      <p:sp>
        <p:nvSpPr>
          <p:cNvPr id="29" name="c3_txt_760"/>
          <p:cNvSpPr txBox="1"/>
          <p:nvPr/>
        </p:nvSpPr>
        <p:spPr>
          <a:xfrm>
            <a:off x="2286000" y="4914900"/>
            <a:ext cx="2011680" cy="868680"/>
          </a:xfrm>
          <a:prstGeom prst="rect">
            <a:avLst/>
          </a:prstGeom>
          <a:noFill/>
          <a:ln/>
        </p:spPr>
        <p:txBody>
          <a:bodyPr wrap="square" lIns="0" tIns="0" rIns="0" bIns="0" rtlCol="0" anchor="ctr"/>
          <a:lstStyle/>
          <a:p>
            <a:pPr marL="0" indent="0" algn="ctr">
              <a:buNone/>
            </a:pPr>
            <a:r>
              <a:rPr lang="en-US" sz="1400" b="1" dirty="0">
                <a:solidFill>
                  <a:srgbClr val="13221D"/>
                </a:solidFill>
                <a:latin typeface="Inter" pitchFamily="34" charset="0"/>
                <a:ea typeface="Inter" pitchFamily="34" charset="-122"/>
                <a:cs typeface="Inter" pitchFamily="34" charset="-120"/>
              </a:rPr>
              <a:t>Design solutions</a:t>
            </a:r>
            <a:endParaRPr lang="en-US" sz="1400" dirty="0"/>
          </a:p>
        </p:txBody>
      </p:sp>
      <p:sp>
        <p:nvSpPr>
          <p:cNvPr id="30" name="c4_card_761"/>
          <p:cNvSpPr/>
          <p:nvPr/>
        </p:nvSpPr>
        <p:spPr>
          <a:xfrm>
            <a:off x="548640" y="3314700"/>
            <a:ext cx="2286000" cy="868680"/>
          </a:xfrm>
          <a:prstGeom prst="roundRect">
            <a:avLst>
              <a:gd name="adj" fmla="val 12632"/>
            </a:avLst>
          </a:prstGeom>
          <a:solidFill>
            <a:srgbClr val="1E6B4F"/>
          </a:solidFill>
          <a:ln w="12700">
            <a:solidFill>
              <a:srgbClr val="1E6B4F"/>
            </a:solidFill>
            <a:prstDash val="solid"/>
          </a:ln>
        </p:spPr>
        <p:txBody>
          <a:bodyPr/>
          <a:lstStyle/>
          <a:p>
            <a:endParaRPr lang="en-US"/>
          </a:p>
        </p:txBody>
      </p:sp>
      <p:sp>
        <p:nvSpPr>
          <p:cNvPr id="31" name="c4_txt_762"/>
          <p:cNvSpPr txBox="1"/>
          <p:nvPr/>
        </p:nvSpPr>
        <p:spPr>
          <a:xfrm>
            <a:off x="685800" y="3314700"/>
            <a:ext cx="2011680" cy="868680"/>
          </a:xfrm>
          <a:prstGeom prst="rect">
            <a:avLst/>
          </a:prstGeom>
          <a:no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Evaluate against requirements</a:t>
            </a:r>
            <a:endParaRPr lang="en-US" sz="1400" dirty="0"/>
          </a:p>
        </p:txBody>
      </p:sp>
      <p:sp>
        <p:nvSpPr>
          <p:cNvPr id="32" name="txt_763"/>
          <p:cNvSpPr txBox="1"/>
          <p:nvPr/>
        </p:nvSpPr>
        <p:spPr>
          <a:xfrm>
            <a:off x="6675120" y="1600200"/>
            <a:ext cx="4937760" cy="118872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Early and continual focus on users, measurement of real use, and iterative design.</a:t>
            </a:r>
            <a:endParaRPr lang="en-US" sz="2000" dirty="0"/>
          </a:p>
        </p:txBody>
      </p:sp>
      <p:sp>
        <p:nvSpPr>
          <p:cNvPr id="33" name="txt_764"/>
          <p:cNvSpPr txBox="1"/>
          <p:nvPr/>
        </p:nvSpPr>
        <p:spPr>
          <a:xfrm>
            <a:off x="6675120" y="2743200"/>
            <a:ext cx="4572000" cy="365760"/>
          </a:xfrm>
          <a:prstGeom prst="rect">
            <a:avLst/>
          </a:prstGeom>
          <a:noFill/>
          <a:ln/>
        </p:spPr>
        <p:txBody>
          <a:bodyPr wrap="square" lIns="0" tIns="0" rIns="0" bIns="0" rtlCol="0" anchor="t"/>
          <a:lstStyle/>
          <a:p>
            <a:pPr marL="0" indent="0">
              <a:buNone/>
            </a:pPr>
            <a:r>
              <a:rPr lang="en-US" sz="1300" dirty="0">
                <a:solidFill>
                  <a:srgbClr val="5E6E68"/>
                </a:solidFill>
                <a:latin typeface="Inter" pitchFamily="34" charset="0"/>
                <a:ea typeface="Inter" pitchFamily="34" charset="-122"/>
                <a:cs typeface="Inter" pitchFamily="34" charset="-120"/>
              </a:rPr>
              <a:t>Norman &amp; Draper, 1986</a:t>
            </a:r>
            <a:endParaRPr lang="en-US" sz="1300" dirty="0"/>
          </a:p>
        </p:txBody>
      </p:sp>
      <p:sp>
        <p:nvSpPr>
          <p:cNvPr id="34" name="c5_card_765"/>
          <p:cNvSpPr/>
          <p:nvPr/>
        </p:nvSpPr>
        <p:spPr>
          <a:xfrm>
            <a:off x="6675120" y="3383280"/>
            <a:ext cx="4965192" cy="2194560"/>
          </a:xfrm>
          <a:prstGeom prst="roundRect">
            <a:avLst>
              <a:gd name="adj" fmla="val 5000"/>
            </a:avLst>
          </a:prstGeom>
          <a:solidFill>
            <a:srgbClr val="FCE7DF"/>
          </a:solidFill>
          <a:ln w="12700">
            <a:solidFill>
              <a:srgbClr val="FCE7DF"/>
            </a:solidFill>
            <a:prstDash val="solid"/>
          </a:ln>
        </p:spPr>
        <p:txBody>
          <a:bodyPr/>
          <a:lstStyle/>
          <a:p>
            <a:endParaRPr lang="en-US"/>
          </a:p>
        </p:txBody>
      </p:sp>
      <p:sp>
        <p:nvSpPr>
          <p:cNvPr id="35" name="c5_txt_766"/>
          <p:cNvSpPr txBox="1"/>
          <p:nvPr/>
        </p:nvSpPr>
        <p:spPr>
          <a:xfrm>
            <a:off x="6949440" y="3566160"/>
            <a:ext cx="4480560" cy="411480"/>
          </a:xfrm>
          <a:prstGeom prst="rect">
            <a:avLst/>
          </a:prstGeom>
          <a:noFill/>
          <a:ln/>
        </p:spPr>
        <p:txBody>
          <a:bodyPr wrap="square" lIns="0" tIns="0" rIns="0" bIns="0" rtlCol="0" anchor="t"/>
          <a:lstStyle/>
          <a:p>
            <a:pPr marL="0" indent="0">
              <a:buNone/>
            </a:pPr>
            <a:r>
              <a:rPr lang="en-US" sz="1600" b="1" dirty="0">
                <a:solidFill>
                  <a:srgbClr val="E8613A"/>
                </a:solidFill>
                <a:latin typeface="Inter" pitchFamily="34" charset="0"/>
                <a:ea typeface="Inter" pitchFamily="34" charset="-122"/>
                <a:cs typeface="Inter" pitchFamily="34" charset="-120"/>
              </a:rPr>
              <a:t>The limitation</a:t>
            </a:r>
            <a:endParaRPr lang="en-US" sz="1600" dirty="0"/>
          </a:p>
        </p:txBody>
      </p:sp>
      <p:sp>
        <p:nvSpPr>
          <p:cNvPr id="36" name="c5_txt_767"/>
          <p:cNvSpPr txBox="1"/>
          <p:nvPr/>
        </p:nvSpPr>
        <p:spPr>
          <a:xfrm>
            <a:off x="6949440" y="4023360"/>
            <a:ext cx="4480560" cy="146304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Users are studied and tested with, but designers still decide what counts as a requirement. Power stays with the design team.</a:t>
            </a:r>
            <a:endParaRPr lang="en-US" sz="16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4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4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4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4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4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4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400"/>
                                        <p:tgtEl>
                                          <p:spTgt spid="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400"/>
                                        <p:tgtEl>
                                          <p:spTgt spid="3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4" grpId="0" animBg="1"/>
      <p:bldP spid="35" grpId="0" animBg="1"/>
      <p:bldP spid="3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Human-centered design (HCD)</a:t>
            </a:r>
            <a:endParaRPr lang="en-US" sz="3000" dirty="0"/>
          </a:p>
        </p:txBody>
      </p:sp>
      <p:sp>
        <p:nvSpPr>
          <p:cNvPr id="3" name="time_chip_768"/>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769"/>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770"/>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771"/>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772"/>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773"/>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774"/>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775"/>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776"/>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777"/>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778"/>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779"/>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780"/>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781"/>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782"/>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783"/>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784"/>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785"/>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786"/>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txt_787"/>
          <p:cNvSpPr txBox="1"/>
          <p:nvPr/>
        </p:nvSpPr>
        <p:spPr>
          <a:xfrm>
            <a:off x="548640" y="1463040"/>
            <a:ext cx="6949440" cy="91440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Widens the lens from users to people, communities, and the systems around them.</a:t>
            </a:r>
            <a:endParaRPr lang="en-US" sz="2000" dirty="0"/>
          </a:p>
        </p:txBody>
      </p:sp>
      <p:sp>
        <p:nvSpPr>
          <p:cNvPr id="23" name="c1_card_788"/>
          <p:cNvSpPr/>
          <p:nvPr/>
        </p:nvSpPr>
        <p:spPr>
          <a:xfrm>
            <a:off x="548640" y="2651760"/>
            <a:ext cx="3291840" cy="1234440"/>
          </a:xfrm>
          <a:prstGeom prst="roundRect">
            <a:avLst>
              <a:gd name="adj" fmla="val 8889"/>
            </a:avLst>
          </a:prstGeom>
          <a:solidFill>
            <a:srgbClr val="E8F2ED"/>
          </a:solidFill>
          <a:ln w="12700">
            <a:solidFill>
              <a:srgbClr val="E8F2ED"/>
            </a:solidFill>
            <a:prstDash val="solid"/>
          </a:ln>
        </p:spPr>
        <p:txBody>
          <a:bodyPr/>
          <a:lstStyle/>
          <a:p>
            <a:endParaRPr lang="en-US"/>
          </a:p>
        </p:txBody>
      </p:sp>
      <p:sp>
        <p:nvSpPr>
          <p:cNvPr id="24" name="c1_num_789"/>
          <p:cNvSpPr txBox="1"/>
          <p:nvPr/>
        </p:nvSpPr>
        <p:spPr>
          <a:xfrm>
            <a:off x="777240" y="301752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1</a:t>
            </a:r>
            <a:endParaRPr lang="en-US" sz="1600" dirty="0"/>
          </a:p>
        </p:txBody>
      </p:sp>
      <p:sp>
        <p:nvSpPr>
          <p:cNvPr id="25" name="c1_txt_790"/>
          <p:cNvSpPr txBox="1"/>
          <p:nvPr/>
        </p:nvSpPr>
        <p:spPr>
          <a:xfrm>
            <a:off x="1463040" y="2651760"/>
            <a:ext cx="2240280" cy="123444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Immersion</a:t>
            </a:r>
            <a:endParaRPr lang="en-US" sz="1800" dirty="0"/>
          </a:p>
        </p:txBody>
      </p:sp>
      <p:sp>
        <p:nvSpPr>
          <p:cNvPr id="26" name="c2_card_791"/>
          <p:cNvSpPr/>
          <p:nvPr/>
        </p:nvSpPr>
        <p:spPr>
          <a:xfrm>
            <a:off x="4069080" y="2651760"/>
            <a:ext cx="3291840" cy="1234440"/>
          </a:xfrm>
          <a:prstGeom prst="roundRect">
            <a:avLst>
              <a:gd name="adj" fmla="val 8889"/>
            </a:avLst>
          </a:prstGeom>
          <a:solidFill>
            <a:srgbClr val="E8F2ED"/>
          </a:solidFill>
          <a:ln w="12700">
            <a:solidFill>
              <a:srgbClr val="E8F2ED"/>
            </a:solidFill>
            <a:prstDash val="solid"/>
          </a:ln>
        </p:spPr>
        <p:txBody>
          <a:bodyPr/>
          <a:lstStyle/>
          <a:p>
            <a:endParaRPr lang="en-US"/>
          </a:p>
        </p:txBody>
      </p:sp>
      <p:sp>
        <p:nvSpPr>
          <p:cNvPr id="27" name="c2_num_792"/>
          <p:cNvSpPr txBox="1"/>
          <p:nvPr/>
        </p:nvSpPr>
        <p:spPr>
          <a:xfrm>
            <a:off x="4297680" y="301752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2</a:t>
            </a:r>
            <a:endParaRPr lang="en-US" sz="1600" dirty="0"/>
          </a:p>
        </p:txBody>
      </p:sp>
      <p:sp>
        <p:nvSpPr>
          <p:cNvPr id="28" name="c2_txt_793"/>
          <p:cNvSpPr txBox="1"/>
          <p:nvPr/>
        </p:nvSpPr>
        <p:spPr>
          <a:xfrm>
            <a:off x="4983480" y="2651760"/>
            <a:ext cx="2240280" cy="123444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Solve the root problem</a:t>
            </a:r>
            <a:endParaRPr lang="en-US" sz="1800" dirty="0"/>
          </a:p>
        </p:txBody>
      </p:sp>
      <p:sp>
        <p:nvSpPr>
          <p:cNvPr id="29" name="c3_card_794"/>
          <p:cNvSpPr/>
          <p:nvPr/>
        </p:nvSpPr>
        <p:spPr>
          <a:xfrm>
            <a:off x="548640" y="4114800"/>
            <a:ext cx="3291840" cy="1234440"/>
          </a:xfrm>
          <a:prstGeom prst="roundRect">
            <a:avLst>
              <a:gd name="adj" fmla="val 8889"/>
            </a:avLst>
          </a:prstGeom>
          <a:solidFill>
            <a:srgbClr val="E8F2ED"/>
          </a:solidFill>
          <a:ln w="12700">
            <a:solidFill>
              <a:srgbClr val="E8F2ED"/>
            </a:solidFill>
            <a:prstDash val="solid"/>
          </a:ln>
        </p:spPr>
        <p:txBody>
          <a:bodyPr/>
          <a:lstStyle/>
          <a:p>
            <a:endParaRPr lang="en-US"/>
          </a:p>
        </p:txBody>
      </p:sp>
      <p:sp>
        <p:nvSpPr>
          <p:cNvPr id="30" name="c3_num_795"/>
          <p:cNvSpPr txBox="1"/>
          <p:nvPr/>
        </p:nvSpPr>
        <p:spPr>
          <a:xfrm>
            <a:off x="777240" y="448056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3</a:t>
            </a:r>
            <a:endParaRPr lang="en-US" sz="1600" dirty="0"/>
          </a:p>
        </p:txBody>
      </p:sp>
      <p:sp>
        <p:nvSpPr>
          <p:cNvPr id="31" name="c3_txt_796"/>
          <p:cNvSpPr txBox="1"/>
          <p:nvPr/>
        </p:nvSpPr>
        <p:spPr>
          <a:xfrm>
            <a:off x="1463040" y="4114800"/>
            <a:ext cx="2240280" cy="123444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Think in systems</a:t>
            </a:r>
            <a:endParaRPr lang="en-US" sz="1800" dirty="0"/>
          </a:p>
        </p:txBody>
      </p:sp>
      <p:sp>
        <p:nvSpPr>
          <p:cNvPr id="32" name="c4_card_797"/>
          <p:cNvSpPr/>
          <p:nvPr/>
        </p:nvSpPr>
        <p:spPr>
          <a:xfrm>
            <a:off x="4069080" y="4114800"/>
            <a:ext cx="3291840" cy="1234440"/>
          </a:xfrm>
          <a:prstGeom prst="roundRect">
            <a:avLst>
              <a:gd name="adj" fmla="val 8889"/>
            </a:avLst>
          </a:prstGeom>
          <a:solidFill>
            <a:srgbClr val="E8F2ED"/>
          </a:solidFill>
          <a:ln w="12700">
            <a:solidFill>
              <a:srgbClr val="E8F2ED"/>
            </a:solidFill>
            <a:prstDash val="solid"/>
          </a:ln>
        </p:spPr>
        <p:txBody>
          <a:bodyPr/>
          <a:lstStyle/>
          <a:p>
            <a:endParaRPr lang="en-US"/>
          </a:p>
        </p:txBody>
      </p:sp>
      <p:sp>
        <p:nvSpPr>
          <p:cNvPr id="33" name="c4_num_798"/>
          <p:cNvSpPr txBox="1"/>
          <p:nvPr/>
        </p:nvSpPr>
        <p:spPr>
          <a:xfrm>
            <a:off x="4297680" y="448056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4</a:t>
            </a:r>
            <a:endParaRPr lang="en-US" sz="1600" dirty="0"/>
          </a:p>
        </p:txBody>
      </p:sp>
      <p:sp>
        <p:nvSpPr>
          <p:cNvPr id="34" name="c4_txt_799"/>
          <p:cNvSpPr txBox="1"/>
          <p:nvPr/>
        </p:nvSpPr>
        <p:spPr>
          <a:xfrm>
            <a:off x="4983480" y="4114800"/>
            <a:ext cx="2240280" cy="123444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Iterate, small and often</a:t>
            </a:r>
            <a:endParaRPr lang="en-US" sz="1800" dirty="0"/>
          </a:p>
        </p:txBody>
      </p:sp>
      <p:pic>
        <p:nvPicPr>
          <p:cNvPr id="35" name="img_better_world_800" descr="/home/claude/assets/better_world.png"/>
          <p:cNvPicPr>
            <a:picLocks noChangeAspect="1"/>
          </p:cNvPicPr>
          <p:nvPr/>
        </p:nvPicPr>
        <p:blipFill>
          <a:blip r:embed="rId3"/>
          <a:stretch>
            <a:fillRect/>
          </a:stretch>
        </p:blipFill>
        <p:spPr>
          <a:xfrm>
            <a:off x="8402582" y="1417320"/>
            <a:ext cx="3019029" cy="4526280"/>
          </a:xfrm>
          <a:prstGeom prst="rect">
            <a:avLst/>
          </a:prstGeom>
          <a:effectLst>
            <a:outerShdw blurRad="101600" dist="25400" dir="5400000" algn="bl" rotWithShape="0">
              <a:srgbClr val="000000">
                <a:alpha val="18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4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4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4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4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4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4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4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4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4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400"/>
                                        <p:tgtEl>
                                          <p:spTgt spid="3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400"/>
                                        <p:tgtEl>
                                          <p:spTgt spid="3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Two warnings from the research</a:t>
            </a:r>
            <a:endParaRPr lang="en-US" sz="3000" dirty="0"/>
          </a:p>
        </p:txBody>
      </p:sp>
      <p:sp>
        <p:nvSpPr>
          <p:cNvPr id="3" name="time_chip_801"/>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802"/>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803"/>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804"/>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805"/>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806"/>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807"/>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808"/>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809"/>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810"/>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811"/>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812"/>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813"/>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814"/>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815"/>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816"/>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817"/>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818"/>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819"/>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1_card_820"/>
          <p:cNvSpPr/>
          <p:nvPr/>
        </p:nvSpPr>
        <p:spPr>
          <a:xfrm>
            <a:off x="548640" y="1508760"/>
            <a:ext cx="5440680" cy="4434840"/>
          </a:xfrm>
          <a:prstGeom prst="roundRect">
            <a:avLst>
              <a:gd name="adj" fmla="val 2474"/>
            </a:avLst>
          </a:prstGeom>
          <a:solidFill>
            <a:srgbClr val="E8F2ED"/>
          </a:solidFill>
          <a:ln w="12700">
            <a:solidFill>
              <a:srgbClr val="E8F2ED"/>
            </a:solidFill>
            <a:prstDash val="solid"/>
          </a:ln>
        </p:spPr>
        <p:txBody>
          <a:bodyPr/>
          <a:lstStyle/>
          <a:p>
            <a:endParaRPr lang="en-US"/>
          </a:p>
        </p:txBody>
      </p:sp>
      <p:sp>
        <p:nvSpPr>
          <p:cNvPr id="23" name="c1_txt_821"/>
          <p:cNvSpPr txBox="1"/>
          <p:nvPr/>
        </p:nvSpPr>
        <p:spPr>
          <a:xfrm>
            <a:off x="914400" y="1783080"/>
            <a:ext cx="4754880" cy="640080"/>
          </a:xfrm>
          <a:prstGeom prst="rect">
            <a:avLst/>
          </a:prstGeom>
          <a:noFill/>
          <a:ln/>
        </p:spPr>
        <p:txBody>
          <a:bodyPr wrap="square" lIns="0" tIns="0" rIns="0" bIns="0" rtlCol="0" anchor="t"/>
          <a:lstStyle/>
          <a:p>
            <a:pPr marL="0" indent="0">
              <a:buNone/>
            </a:pPr>
            <a:r>
              <a:rPr lang="en-US" sz="2600" b="1" dirty="0">
                <a:solidFill>
                  <a:srgbClr val="1E6B4F"/>
                </a:solidFill>
                <a:latin typeface="Inter" pitchFamily="34" charset="0"/>
                <a:ea typeface="Inter" pitchFamily="34" charset="-122"/>
                <a:cs typeface="Inter" pitchFamily="34" charset="-120"/>
              </a:rPr>
              <a:t>Is empathy enough?</a:t>
            </a:r>
            <a:endParaRPr lang="en-US" sz="2600" dirty="0"/>
          </a:p>
        </p:txBody>
      </p:sp>
      <p:sp>
        <p:nvSpPr>
          <p:cNvPr id="24" name="c1_txt_822"/>
          <p:cNvSpPr txBox="1"/>
          <p:nvPr/>
        </p:nvSpPr>
        <p:spPr>
          <a:xfrm>
            <a:off x="914400" y="2606040"/>
            <a:ext cx="4663440" cy="1828800"/>
          </a:xfrm>
          <a:prstGeom prst="rect">
            <a:avLst/>
          </a:prstGeom>
          <a:noFill/>
          <a:ln/>
        </p:spPr>
        <p:txBody>
          <a:bodyPr wrap="square" lIns="0" tIns="0" rIns="0" bIns="0" rtlCol="0" anchor="t"/>
          <a:lstStyle/>
          <a:p>
            <a:pPr marL="0" indent="0">
              <a:buNone/>
            </a:pPr>
            <a:r>
              <a:rPr lang="en-US" sz="1900" dirty="0">
                <a:solidFill>
                  <a:srgbClr val="13221D"/>
                </a:solidFill>
                <a:latin typeface="Inter" pitchFamily="34" charset="0"/>
                <a:ea typeface="Inter" pitchFamily="34" charset="-122"/>
                <a:cs typeface="Inter" pitchFamily="34" charset="-120"/>
              </a:rPr>
              <a:t>Simulating disability (for example, wearing a blindfold) can lend false confidence and lead to wrong conclusions.</a:t>
            </a:r>
            <a:endParaRPr lang="en-US" sz="1900" dirty="0"/>
          </a:p>
        </p:txBody>
      </p:sp>
      <p:sp>
        <p:nvSpPr>
          <p:cNvPr id="25" name="c1_txt_823"/>
          <p:cNvSpPr txBox="1"/>
          <p:nvPr/>
        </p:nvSpPr>
        <p:spPr>
          <a:xfrm>
            <a:off x="914400" y="4800600"/>
            <a:ext cx="4663440" cy="914400"/>
          </a:xfrm>
          <a:prstGeom prst="rect">
            <a:avLst/>
          </a:prstGeom>
          <a:noFill/>
          <a:ln/>
        </p:spPr>
        <p:txBody>
          <a:bodyPr wrap="square" lIns="0" tIns="0" rIns="0" bIns="0" rtlCol="0" anchor="t"/>
          <a:lstStyle/>
          <a:p>
            <a:pPr marL="0" indent="0">
              <a:buNone/>
            </a:pPr>
            <a:r>
              <a:rPr lang="en-US" sz="1200" dirty="0">
                <a:solidFill>
                  <a:srgbClr val="5E6E68"/>
                </a:solidFill>
                <a:latin typeface="Inter" pitchFamily="34" charset="0"/>
                <a:ea typeface="Inter" pitchFamily="34" charset="-122"/>
                <a:cs typeface="Inter" pitchFamily="34" charset="-120"/>
              </a:rPr>
              <a:t>Bennett &amp; Rosner, “The Promise of Empathy: Design, Disability, and Knowing the ‘Other’,” CHI 2019</a:t>
            </a:r>
            <a:endParaRPr lang="en-US" sz="1200" dirty="0"/>
          </a:p>
        </p:txBody>
      </p:sp>
      <p:sp>
        <p:nvSpPr>
          <p:cNvPr id="26" name="c2_card_824"/>
          <p:cNvSpPr/>
          <p:nvPr/>
        </p:nvSpPr>
        <p:spPr>
          <a:xfrm>
            <a:off x="6172200" y="1508760"/>
            <a:ext cx="5440680" cy="4434840"/>
          </a:xfrm>
          <a:prstGeom prst="roundRect">
            <a:avLst>
              <a:gd name="adj" fmla="val 2474"/>
            </a:avLst>
          </a:prstGeom>
          <a:solidFill>
            <a:srgbClr val="FCE7DF"/>
          </a:solidFill>
          <a:ln w="12700">
            <a:solidFill>
              <a:srgbClr val="FCE7DF"/>
            </a:solidFill>
            <a:prstDash val="solid"/>
          </a:ln>
        </p:spPr>
        <p:txBody>
          <a:bodyPr/>
          <a:lstStyle/>
          <a:p>
            <a:endParaRPr lang="en-US"/>
          </a:p>
        </p:txBody>
      </p:sp>
      <p:sp>
        <p:nvSpPr>
          <p:cNvPr id="27" name="c2_txt_825"/>
          <p:cNvSpPr txBox="1"/>
          <p:nvPr/>
        </p:nvSpPr>
        <p:spPr>
          <a:xfrm>
            <a:off x="6537960" y="1783080"/>
            <a:ext cx="4754880" cy="640080"/>
          </a:xfrm>
          <a:prstGeom prst="rect">
            <a:avLst/>
          </a:prstGeom>
          <a:noFill/>
          <a:ln/>
        </p:spPr>
        <p:txBody>
          <a:bodyPr wrap="square" lIns="0" tIns="0" rIns="0" bIns="0" rtlCol="0" anchor="t"/>
          <a:lstStyle/>
          <a:p>
            <a:pPr marL="0" indent="0">
              <a:buNone/>
            </a:pPr>
            <a:r>
              <a:rPr lang="en-US" sz="2600" b="1" dirty="0">
                <a:solidFill>
                  <a:srgbClr val="E8613A"/>
                </a:solidFill>
                <a:latin typeface="Inter" pitchFamily="34" charset="0"/>
                <a:ea typeface="Inter" pitchFamily="34" charset="-122"/>
                <a:cs typeface="Inter" pitchFamily="34" charset="-120"/>
              </a:rPr>
              <a:t>Is a seat at the table enough?</a:t>
            </a:r>
            <a:endParaRPr lang="en-US" sz="2600" dirty="0"/>
          </a:p>
        </p:txBody>
      </p:sp>
      <p:sp>
        <p:nvSpPr>
          <p:cNvPr id="28" name="c2_txt_826"/>
          <p:cNvSpPr txBox="1"/>
          <p:nvPr/>
        </p:nvSpPr>
        <p:spPr>
          <a:xfrm>
            <a:off x="6537960" y="2606040"/>
            <a:ext cx="4663440" cy="1828800"/>
          </a:xfrm>
          <a:prstGeom prst="rect">
            <a:avLst/>
          </a:prstGeom>
          <a:noFill/>
          <a:ln/>
        </p:spPr>
        <p:txBody>
          <a:bodyPr wrap="square" lIns="0" tIns="0" rIns="0" bIns="0" rtlCol="0" anchor="t"/>
          <a:lstStyle/>
          <a:p>
            <a:pPr marL="0" indent="0">
              <a:buNone/>
            </a:pPr>
            <a:r>
              <a:rPr lang="en-US" sz="1900" dirty="0">
                <a:solidFill>
                  <a:srgbClr val="13221D"/>
                </a:solidFill>
                <a:latin typeface="Inter" pitchFamily="34" charset="0"/>
                <a:ea typeface="Inter" pitchFamily="34" charset="-122"/>
                <a:cs typeface="Inter" pitchFamily="34" charset="-120"/>
              </a:rPr>
              <a:t>Bringing people into the room does not mean they have, or see themselves as having, full status and authority.</a:t>
            </a:r>
            <a:endParaRPr lang="en-US" sz="1900" dirty="0"/>
          </a:p>
        </p:txBody>
      </p:sp>
      <p:sp>
        <p:nvSpPr>
          <p:cNvPr id="29" name="c2_txt_827"/>
          <p:cNvSpPr txBox="1"/>
          <p:nvPr/>
        </p:nvSpPr>
        <p:spPr>
          <a:xfrm>
            <a:off x="6537960" y="4800600"/>
            <a:ext cx="4663440" cy="914400"/>
          </a:xfrm>
          <a:prstGeom prst="rect">
            <a:avLst/>
          </a:prstGeom>
          <a:noFill/>
          <a:ln/>
        </p:spPr>
        <p:txBody>
          <a:bodyPr wrap="square" lIns="0" tIns="0" rIns="0" bIns="0" rtlCol="0" anchor="t"/>
          <a:lstStyle/>
          <a:p>
            <a:pPr marL="0" indent="0">
              <a:buNone/>
            </a:pPr>
            <a:r>
              <a:rPr lang="en-US" sz="1200" dirty="0">
                <a:solidFill>
                  <a:srgbClr val="5E6E68"/>
                </a:solidFill>
                <a:latin typeface="Inter" pitchFamily="34" charset="0"/>
                <a:ea typeface="Inter" pitchFamily="34" charset="-122"/>
                <a:cs typeface="Inter" pitchFamily="34" charset="-120"/>
              </a:rPr>
              <a:t>Harrington, Erete &amp; Piper, “Deconstructing Community-Based Collaborative Design,” CSCW 2019</a:t>
            </a:r>
            <a:endParaRPr lang="en-US" sz="1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4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4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4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Participatory design (PD)</a:t>
            </a:r>
            <a:endParaRPr lang="en-US" sz="3000" dirty="0"/>
          </a:p>
        </p:txBody>
      </p:sp>
      <p:sp>
        <p:nvSpPr>
          <p:cNvPr id="3" name="time_chip_828"/>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829"/>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830"/>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831"/>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832"/>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833"/>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834"/>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835"/>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836"/>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837"/>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838"/>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839"/>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840"/>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841"/>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842"/>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843"/>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844"/>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845"/>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846"/>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txt_847"/>
          <p:cNvSpPr txBox="1"/>
          <p:nvPr/>
        </p:nvSpPr>
        <p:spPr>
          <a:xfrm>
            <a:off x="548640" y="1463040"/>
            <a:ext cx="10515600" cy="548640"/>
          </a:xfrm>
          <a:prstGeom prst="rect">
            <a:avLst/>
          </a:prstGeom>
          <a:noFill/>
          <a:ln/>
        </p:spPr>
        <p:txBody>
          <a:bodyPr wrap="square" lIns="0" tIns="0" rIns="0" bIns="0" rtlCol="0" anchor="t"/>
          <a:lstStyle/>
          <a:p>
            <a:pPr marL="0" indent="0">
              <a:buNone/>
            </a:pPr>
            <a:r>
              <a:rPr lang="en-US" sz="2000" b="1" dirty="0">
                <a:solidFill>
                  <a:srgbClr val="13221D"/>
                </a:solidFill>
                <a:latin typeface="Inter" pitchFamily="34" charset="0"/>
                <a:ea typeface="Inter" pitchFamily="34" charset="-122"/>
                <a:cs typeface="Inter" pitchFamily="34" charset="-120"/>
              </a:rPr>
              <a:t>De-centers the designer. Stakeholders share decisions in every phase.</a:t>
            </a:r>
            <a:endParaRPr lang="en-US" sz="2000" dirty="0"/>
          </a:p>
        </p:txBody>
      </p:sp>
      <p:sp>
        <p:nvSpPr>
          <p:cNvPr id="23" name="txt_848"/>
          <p:cNvSpPr txBox="1"/>
          <p:nvPr/>
        </p:nvSpPr>
        <p:spPr>
          <a:xfrm>
            <a:off x="548640" y="2011680"/>
            <a:ext cx="5486400" cy="365760"/>
          </a:xfrm>
          <a:prstGeom prst="rect">
            <a:avLst/>
          </a:prstGeom>
          <a:noFill/>
          <a:ln/>
        </p:spPr>
        <p:txBody>
          <a:bodyPr wrap="square" lIns="0" tIns="0" rIns="0" bIns="0" rtlCol="0" anchor="t"/>
          <a:lstStyle/>
          <a:p>
            <a:pPr marL="0" indent="0">
              <a:buNone/>
            </a:pPr>
            <a:r>
              <a:rPr lang="en-US" sz="1300" dirty="0">
                <a:solidFill>
                  <a:srgbClr val="5E6E68"/>
                </a:solidFill>
                <a:latin typeface="Inter" pitchFamily="34" charset="0"/>
                <a:ea typeface="Inter" pitchFamily="34" charset="-122"/>
                <a:cs typeface="Inter" pitchFamily="34" charset="-120"/>
              </a:rPr>
              <a:t>Schuler &amp; Namioka, 1993</a:t>
            </a:r>
            <a:endParaRPr lang="en-US" sz="1300" dirty="0"/>
          </a:p>
        </p:txBody>
      </p:sp>
      <p:sp>
        <p:nvSpPr>
          <p:cNvPr id="24" name="c1_card_849"/>
          <p:cNvSpPr/>
          <p:nvPr/>
        </p:nvSpPr>
        <p:spPr>
          <a:xfrm>
            <a:off x="548640" y="2606040"/>
            <a:ext cx="2560320" cy="1188720"/>
          </a:xfrm>
          <a:prstGeom prst="roundRect">
            <a:avLst>
              <a:gd name="adj" fmla="val 9231"/>
            </a:avLst>
          </a:prstGeom>
          <a:solidFill>
            <a:srgbClr val="1E6B4F"/>
          </a:solidFill>
          <a:ln w="12700">
            <a:solidFill>
              <a:srgbClr val="1E6B4F"/>
            </a:solidFill>
            <a:prstDash val="solid"/>
          </a:ln>
        </p:spPr>
        <p:txBody>
          <a:bodyPr/>
          <a:lstStyle/>
          <a:p>
            <a:endParaRPr lang="en-US"/>
          </a:p>
        </p:txBody>
      </p:sp>
      <p:sp>
        <p:nvSpPr>
          <p:cNvPr id="25" name="c1_txt_850"/>
          <p:cNvSpPr txBox="1"/>
          <p:nvPr/>
        </p:nvSpPr>
        <p:spPr>
          <a:xfrm>
            <a:off x="548640" y="2606040"/>
            <a:ext cx="2560320" cy="1188720"/>
          </a:xfrm>
          <a:prstGeom prst="rect">
            <a:avLst/>
          </a:prstGeom>
          <a:noFill/>
          <a:ln/>
        </p:spPr>
        <p:txBody>
          <a:bodyPr wrap="square" lIns="0" tIns="0" rIns="0" bIns="0" rtlCol="0" anchor="ctr"/>
          <a:lstStyle/>
          <a:p>
            <a:pPr marL="0" indent="0" algn="ctr">
              <a:buNone/>
            </a:pPr>
            <a:r>
              <a:rPr lang="en-US" sz="1900" b="1" dirty="0">
                <a:solidFill>
                  <a:srgbClr val="FFFFFF"/>
                </a:solidFill>
                <a:latin typeface="Inter" pitchFamily="34" charset="0"/>
                <a:ea typeface="Inter" pitchFamily="34" charset="-122"/>
                <a:cs typeface="Inter" pitchFamily="34" charset="-120"/>
              </a:rPr>
              <a:t>Needfinding</a:t>
            </a:r>
            <a:endParaRPr lang="en-US" sz="1900" dirty="0"/>
          </a:p>
        </p:txBody>
      </p:sp>
      <p:sp>
        <p:nvSpPr>
          <p:cNvPr id="26" name="c2_txt_851"/>
          <p:cNvSpPr txBox="1"/>
          <p:nvPr/>
        </p:nvSpPr>
        <p:spPr>
          <a:xfrm>
            <a:off x="3090672" y="2926080"/>
            <a:ext cx="320040" cy="548640"/>
          </a:xfrm>
          <a:prstGeom prst="rect">
            <a:avLst/>
          </a:prstGeom>
          <a:noFill/>
          <a:ln/>
        </p:spPr>
        <p:txBody>
          <a:bodyPr wrap="square" lIns="0" tIns="0" rIns="0" bIns="0" rtlCol="0" anchor="ctr"/>
          <a:lstStyle/>
          <a:p>
            <a:pPr marL="0" indent="0" algn="ctr">
              <a:buNone/>
            </a:pPr>
            <a:r>
              <a:rPr lang="en-US" sz="3000" b="1" dirty="0">
                <a:solidFill>
                  <a:srgbClr val="A9C4B8"/>
                </a:solidFill>
                <a:latin typeface="Inter" pitchFamily="34" charset="0"/>
                <a:ea typeface="Inter" pitchFamily="34" charset="-122"/>
                <a:cs typeface="Inter" pitchFamily="34" charset="-120"/>
              </a:rPr>
              <a:t>›</a:t>
            </a:r>
            <a:endParaRPr lang="en-US" sz="3000" dirty="0"/>
          </a:p>
        </p:txBody>
      </p:sp>
      <p:sp>
        <p:nvSpPr>
          <p:cNvPr id="27" name="c2_card_852"/>
          <p:cNvSpPr/>
          <p:nvPr/>
        </p:nvSpPr>
        <p:spPr>
          <a:xfrm>
            <a:off x="3392424" y="2606040"/>
            <a:ext cx="2560320" cy="1188720"/>
          </a:xfrm>
          <a:prstGeom prst="roundRect">
            <a:avLst>
              <a:gd name="adj" fmla="val 9231"/>
            </a:avLst>
          </a:prstGeom>
          <a:solidFill>
            <a:srgbClr val="1E6B4F"/>
          </a:solidFill>
          <a:ln w="12700">
            <a:solidFill>
              <a:srgbClr val="1E6B4F"/>
            </a:solidFill>
            <a:prstDash val="solid"/>
          </a:ln>
        </p:spPr>
        <p:txBody>
          <a:bodyPr/>
          <a:lstStyle/>
          <a:p>
            <a:endParaRPr lang="en-US"/>
          </a:p>
        </p:txBody>
      </p:sp>
      <p:sp>
        <p:nvSpPr>
          <p:cNvPr id="28" name="c2_txt_853"/>
          <p:cNvSpPr txBox="1"/>
          <p:nvPr/>
        </p:nvSpPr>
        <p:spPr>
          <a:xfrm>
            <a:off x="3392424" y="2606040"/>
            <a:ext cx="2560320" cy="1188720"/>
          </a:xfrm>
          <a:prstGeom prst="rect">
            <a:avLst/>
          </a:prstGeom>
          <a:noFill/>
          <a:ln/>
        </p:spPr>
        <p:txBody>
          <a:bodyPr wrap="square" lIns="0" tIns="0" rIns="0" bIns="0" rtlCol="0" anchor="ctr"/>
          <a:lstStyle/>
          <a:p>
            <a:pPr marL="0" indent="0" algn="ctr">
              <a:buNone/>
            </a:pPr>
            <a:r>
              <a:rPr lang="en-US" sz="1900" b="1" dirty="0">
                <a:solidFill>
                  <a:srgbClr val="FFFFFF"/>
                </a:solidFill>
                <a:latin typeface="Inter" pitchFamily="34" charset="0"/>
                <a:ea typeface="Inter" pitchFamily="34" charset="-122"/>
                <a:cs typeface="Inter" pitchFamily="34" charset="-120"/>
              </a:rPr>
              <a:t>Problem definition</a:t>
            </a:r>
            <a:endParaRPr lang="en-US" sz="1900" dirty="0"/>
          </a:p>
        </p:txBody>
      </p:sp>
      <p:sp>
        <p:nvSpPr>
          <p:cNvPr id="29" name="c3_txt_854"/>
          <p:cNvSpPr txBox="1"/>
          <p:nvPr/>
        </p:nvSpPr>
        <p:spPr>
          <a:xfrm>
            <a:off x="5934456" y="2926080"/>
            <a:ext cx="320040" cy="548640"/>
          </a:xfrm>
          <a:prstGeom prst="rect">
            <a:avLst/>
          </a:prstGeom>
          <a:noFill/>
          <a:ln/>
        </p:spPr>
        <p:txBody>
          <a:bodyPr wrap="square" lIns="0" tIns="0" rIns="0" bIns="0" rtlCol="0" anchor="ctr"/>
          <a:lstStyle/>
          <a:p>
            <a:pPr marL="0" indent="0" algn="ctr">
              <a:buNone/>
            </a:pPr>
            <a:r>
              <a:rPr lang="en-US" sz="3000" b="1" dirty="0">
                <a:solidFill>
                  <a:srgbClr val="A9C4B8"/>
                </a:solidFill>
                <a:latin typeface="Inter" pitchFamily="34" charset="0"/>
                <a:ea typeface="Inter" pitchFamily="34" charset="-122"/>
                <a:cs typeface="Inter" pitchFamily="34" charset="-120"/>
              </a:rPr>
              <a:t>›</a:t>
            </a:r>
            <a:endParaRPr lang="en-US" sz="3000" dirty="0"/>
          </a:p>
        </p:txBody>
      </p:sp>
      <p:sp>
        <p:nvSpPr>
          <p:cNvPr id="30" name="c3_card_855"/>
          <p:cNvSpPr/>
          <p:nvPr/>
        </p:nvSpPr>
        <p:spPr>
          <a:xfrm>
            <a:off x="6236208" y="2606040"/>
            <a:ext cx="2560320" cy="1188720"/>
          </a:xfrm>
          <a:prstGeom prst="roundRect">
            <a:avLst>
              <a:gd name="adj" fmla="val 9231"/>
            </a:avLst>
          </a:prstGeom>
          <a:solidFill>
            <a:srgbClr val="1E6B4F"/>
          </a:solidFill>
          <a:ln w="12700">
            <a:solidFill>
              <a:srgbClr val="1E6B4F"/>
            </a:solidFill>
            <a:prstDash val="solid"/>
          </a:ln>
        </p:spPr>
        <p:txBody>
          <a:bodyPr/>
          <a:lstStyle/>
          <a:p>
            <a:endParaRPr lang="en-US"/>
          </a:p>
        </p:txBody>
      </p:sp>
      <p:sp>
        <p:nvSpPr>
          <p:cNvPr id="31" name="c3_txt_856"/>
          <p:cNvSpPr txBox="1"/>
          <p:nvPr/>
        </p:nvSpPr>
        <p:spPr>
          <a:xfrm>
            <a:off x="6236208" y="2606040"/>
            <a:ext cx="2560320" cy="1188720"/>
          </a:xfrm>
          <a:prstGeom prst="rect">
            <a:avLst/>
          </a:prstGeom>
          <a:noFill/>
          <a:ln/>
        </p:spPr>
        <p:txBody>
          <a:bodyPr wrap="square" lIns="0" tIns="0" rIns="0" bIns="0" rtlCol="0" anchor="ctr"/>
          <a:lstStyle/>
          <a:p>
            <a:pPr marL="0" indent="0" algn="ctr">
              <a:buNone/>
            </a:pPr>
            <a:r>
              <a:rPr lang="en-US" sz="1900" b="1" dirty="0">
                <a:solidFill>
                  <a:srgbClr val="FFFFFF"/>
                </a:solidFill>
                <a:latin typeface="Inter" pitchFamily="34" charset="0"/>
                <a:ea typeface="Inter" pitchFamily="34" charset="-122"/>
                <a:cs typeface="Inter" pitchFamily="34" charset="-120"/>
              </a:rPr>
              <a:t>Developing ideas</a:t>
            </a:r>
            <a:endParaRPr lang="en-US" sz="1900" dirty="0"/>
          </a:p>
        </p:txBody>
      </p:sp>
      <p:sp>
        <p:nvSpPr>
          <p:cNvPr id="32" name="c4_txt_857"/>
          <p:cNvSpPr txBox="1"/>
          <p:nvPr/>
        </p:nvSpPr>
        <p:spPr>
          <a:xfrm>
            <a:off x="8778240" y="2926080"/>
            <a:ext cx="320040" cy="548640"/>
          </a:xfrm>
          <a:prstGeom prst="rect">
            <a:avLst/>
          </a:prstGeom>
          <a:noFill/>
          <a:ln/>
        </p:spPr>
        <p:txBody>
          <a:bodyPr wrap="square" lIns="0" tIns="0" rIns="0" bIns="0" rtlCol="0" anchor="ctr"/>
          <a:lstStyle/>
          <a:p>
            <a:pPr marL="0" indent="0" algn="ctr">
              <a:buNone/>
            </a:pPr>
            <a:r>
              <a:rPr lang="en-US" sz="3000" b="1" dirty="0">
                <a:solidFill>
                  <a:srgbClr val="A9C4B8"/>
                </a:solidFill>
                <a:latin typeface="Inter" pitchFamily="34" charset="0"/>
                <a:ea typeface="Inter" pitchFamily="34" charset="-122"/>
                <a:cs typeface="Inter" pitchFamily="34" charset="-120"/>
              </a:rPr>
              <a:t>›</a:t>
            </a:r>
            <a:endParaRPr lang="en-US" sz="3000" dirty="0"/>
          </a:p>
        </p:txBody>
      </p:sp>
      <p:sp>
        <p:nvSpPr>
          <p:cNvPr id="33" name="c4_card_858"/>
          <p:cNvSpPr/>
          <p:nvPr/>
        </p:nvSpPr>
        <p:spPr>
          <a:xfrm>
            <a:off x="9079992" y="2606040"/>
            <a:ext cx="2560320" cy="1188720"/>
          </a:xfrm>
          <a:prstGeom prst="roundRect">
            <a:avLst>
              <a:gd name="adj" fmla="val 9231"/>
            </a:avLst>
          </a:prstGeom>
          <a:solidFill>
            <a:srgbClr val="1E6B4F"/>
          </a:solidFill>
          <a:ln w="12700">
            <a:solidFill>
              <a:srgbClr val="1E6B4F"/>
            </a:solidFill>
            <a:prstDash val="solid"/>
          </a:ln>
        </p:spPr>
        <p:txBody>
          <a:bodyPr/>
          <a:lstStyle/>
          <a:p>
            <a:endParaRPr lang="en-US"/>
          </a:p>
        </p:txBody>
      </p:sp>
      <p:sp>
        <p:nvSpPr>
          <p:cNvPr id="34" name="c4_txt_859"/>
          <p:cNvSpPr txBox="1"/>
          <p:nvPr/>
        </p:nvSpPr>
        <p:spPr>
          <a:xfrm>
            <a:off x="9079992" y="2606040"/>
            <a:ext cx="2560320" cy="1188720"/>
          </a:xfrm>
          <a:prstGeom prst="rect">
            <a:avLst/>
          </a:prstGeom>
          <a:noFill/>
          <a:ln/>
        </p:spPr>
        <p:txBody>
          <a:bodyPr wrap="square" lIns="0" tIns="0" rIns="0" bIns="0" rtlCol="0" anchor="ctr"/>
          <a:lstStyle/>
          <a:p>
            <a:pPr marL="0" indent="0" algn="ctr">
              <a:buNone/>
            </a:pPr>
            <a:r>
              <a:rPr lang="en-US" sz="1900" b="1" dirty="0">
                <a:solidFill>
                  <a:srgbClr val="FFFFFF"/>
                </a:solidFill>
                <a:latin typeface="Inter" pitchFamily="34" charset="0"/>
                <a:ea typeface="Inter" pitchFamily="34" charset="-122"/>
                <a:cs typeface="Inter" pitchFamily="34" charset="-120"/>
              </a:rPr>
              <a:t>Evaluation</a:t>
            </a:r>
            <a:endParaRPr lang="en-US" sz="1900" dirty="0"/>
          </a:p>
        </p:txBody>
      </p:sp>
      <p:sp>
        <p:nvSpPr>
          <p:cNvPr id="35" name="c5_txt_860"/>
          <p:cNvSpPr txBox="1"/>
          <p:nvPr/>
        </p:nvSpPr>
        <p:spPr>
          <a:xfrm>
            <a:off x="548640" y="4160520"/>
            <a:ext cx="3657600" cy="320040"/>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EXAMPLES</a:t>
            </a:r>
            <a:endParaRPr lang="en-US" sz="1200" dirty="0"/>
          </a:p>
        </p:txBody>
      </p:sp>
      <p:sp>
        <p:nvSpPr>
          <p:cNvPr id="36" name="c5_card_861"/>
          <p:cNvSpPr/>
          <p:nvPr/>
        </p:nvSpPr>
        <p:spPr>
          <a:xfrm>
            <a:off x="548640" y="4526280"/>
            <a:ext cx="3520440" cy="1325880"/>
          </a:xfrm>
          <a:prstGeom prst="roundRect">
            <a:avLst>
              <a:gd name="adj" fmla="val 8276"/>
            </a:avLst>
          </a:prstGeom>
          <a:solidFill>
            <a:srgbClr val="E8F2ED"/>
          </a:solidFill>
          <a:ln w="12700">
            <a:solidFill>
              <a:srgbClr val="E8F2ED"/>
            </a:solidFill>
            <a:prstDash val="solid"/>
          </a:ln>
        </p:spPr>
        <p:txBody>
          <a:bodyPr/>
          <a:lstStyle/>
          <a:p>
            <a:endParaRPr lang="en-US"/>
          </a:p>
        </p:txBody>
      </p:sp>
      <p:sp>
        <p:nvSpPr>
          <p:cNvPr id="37" name="c5_txt_862"/>
          <p:cNvSpPr txBox="1"/>
          <p:nvPr/>
        </p:nvSpPr>
        <p:spPr>
          <a:xfrm>
            <a:off x="822960" y="4526280"/>
            <a:ext cx="3017520" cy="1325880"/>
          </a:xfrm>
          <a:prstGeom prst="rect">
            <a:avLst/>
          </a:prstGeom>
          <a:noFill/>
          <a:ln/>
        </p:spPr>
        <p:txBody>
          <a:bodyPr wrap="square" lIns="0" tIns="0" rIns="0" bIns="0" rtlCol="0" anchor="ctr"/>
          <a:lstStyle/>
          <a:p>
            <a:pPr marL="0" indent="0">
              <a:buNone/>
            </a:pPr>
            <a:r>
              <a:rPr lang="en-US" sz="1600" dirty="0">
                <a:solidFill>
                  <a:srgbClr val="13221D"/>
                </a:solidFill>
                <a:latin typeface="Inter" pitchFamily="34" charset="0"/>
                <a:ea typeface="Inter" pitchFamily="34" charset="-122"/>
                <a:cs typeface="Inter" pitchFamily="34" charset="-120"/>
              </a:rPr>
              <a:t>Gig workers co-designing a collective action platform</a:t>
            </a:r>
            <a:endParaRPr lang="en-US" sz="1600" dirty="0"/>
          </a:p>
        </p:txBody>
      </p:sp>
      <p:sp>
        <p:nvSpPr>
          <p:cNvPr id="38" name="c5_card_863"/>
          <p:cNvSpPr/>
          <p:nvPr/>
        </p:nvSpPr>
        <p:spPr>
          <a:xfrm>
            <a:off x="4297680" y="4526280"/>
            <a:ext cx="3520440" cy="1325880"/>
          </a:xfrm>
          <a:prstGeom prst="roundRect">
            <a:avLst>
              <a:gd name="adj" fmla="val 8276"/>
            </a:avLst>
          </a:prstGeom>
          <a:solidFill>
            <a:srgbClr val="E8F2ED"/>
          </a:solidFill>
          <a:ln w="12700">
            <a:solidFill>
              <a:srgbClr val="E8F2ED"/>
            </a:solidFill>
            <a:prstDash val="solid"/>
          </a:ln>
        </p:spPr>
        <p:txBody>
          <a:bodyPr/>
          <a:lstStyle/>
          <a:p>
            <a:endParaRPr lang="en-US"/>
          </a:p>
        </p:txBody>
      </p:sp>
      <p:sp>
        <p:nvSpPr>
          <p:cNvPr id="39" name="c5_txt_864"/>
          <p:cNvSpPr txBox="1"/>
          <p:nvPr/>
        </p:nvSpPr>
        <p:spPr>
          <a:xfrm>
            <a:off x="4572000" y="4526280"/>
            <a:ext cx="3017520" cy="1325880"/>
          </a:xfrm>
          <a:prstGeom prst="rect">
            <a:avLst/>
          </a:prstGeom>
          <a:noFill/>
          <a:ln/>
        </p:spPr>
        <p:txBody>
          <a:bodyPr wrap="square" lIns="0" tIns="0" rIns="0" bIns="0" rtlCol="0" anchor="ctr"/>
          <a:lstStyle/>
          <a:p>
            <a:pPr marL="0" indent="0">
              <a:buNone/>
            </a:pPr>
            <a:r>
              <a:rPr lang="en-US" sz="1600" dirty="0">
                <a:solidFill>
                  <a:srgbClr val="13221D"/>
                </a:solidFill>
                <a:latin typeface="Inter" pitchFamily="34" charset="0"/>
                <a:ea typeface="Inter" pitchFamily="34" charset="-122"/>
                <a:cs typeface="Inter" pitchFamily="34" charset="-120"/>
              </a:rPr>
              <a:t>Patients and doctors shaping medical translation tools</a:t>
            </a:r>
            <a:endParaRPr lang="en-US" sz="1600" dirty="0"/>
          </a:p>
        </p:txBody>
      </p:sp>
      <p:sp>
        <p:nvSpPr>
          <p:cNvPr id="40" name="c5_card_865"/>
          <p:cNvSpPr/>
          <p:nvPr/>
        </p:nvSpPr>
        <p:spPr>
          <a:xfrm>
            <a:off x="8046720" y="4526280"/>
            <a:ext cx="3520440" cy="1325880"/>
          </a:xfrm>
          <a:prstGeom prst="roundRect">
            <a:avLst>
              <a:gd name="adj" fmla="val 8276"/>
            </a:avLst>
          </a:prstGeom>
          <a:solidFill>
            <a:srgbClr val="E8F2ED"/>
          </a:solidFill>
          <a:ln w="12700">
            <a:solidFill>
              <a:srgbClr val="E8F2ED"/>
            </a:solidFill>
            <a:prstDash val="solid"/>
          </a:ln>
        </p:spPr>
        <p:txBody>
          <a:bodyPr/>
          <a:lstStyle/>
          <a:p>
            <a:endParaRPr lang="en-US"/>
          </a:p>
        </p:txBody>
      </p:sp>
      <p:sp>
        <p:nvSpPr>
          <p:cNvPr id="41" name="c5_txt_866"/>
          <p:cNvSpPr txBox="1"/>
          <p:nvPr/>
        </p:nvSpPr>
        <p:spPr>
          <a:xfrm>
            <a:off x="8321040" y="4526280"/>
            <a:ext cx="3017520" cy="1325880"/>
          </a:xfrm>
          <a:prstGeom prst="rect">
            <a:avLst/>
          </a:prstGeom>
          <a:noFill/>
          <a:ln/>
        </p:spPr>
        <p:txBody>
          <a:bodyPr wrap="square" lIns="0" tIns="0" rIns="0" bIns="0" rtlCol="0" anchor="ctr"/>
          <a:lstStyle/>
          <a:p>
            <a:pPr marL="0" indent="0">
              <a:buNone/>
            </a:pPr>
            <a:r>
              <a:rPr lang="en-US" sz="1600" dirty="0">
                <a:solidFill>
                  <a:srgbClr val="13221D"/>
                </a:solidFill>
                <a:latin typeface="Inter" pitchFamily="34" charset="0"/>
                <a:ea typeface="Inter" pitchFamily="34" charset="-122"/>
                <a:cs typeface="Inter" pitchFamily="34" charset="-120"/>
              </a:rPr>
              <a:t>Older adults designing health tracking apps</a:t>
            </a:r>
            <a:endParaRPr lang="en-US" sz="16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4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400"/>
                                        <p:tgtEl>
                                          <p:spTgt spid="2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4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400"/>
                                        <p:tgtEl>
                                          <p:spTgt spid="2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400"/>
                                        <p:tgtEl>
                                          <p:spTgt spid="3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4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4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400"/>
                                        <p:tgtEl>
                                          <p:spTgt spid="3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40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400"/>
                                        <p:tgtEl>
                                          <p:spTgt spid="3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400"/>
                                        <p:tgtEl>
                                          <p:spTgt spid="3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400"/>
                                        <p:tgtEl>
                                          <p:spTgt spid="3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400"/>
                                        <p:tgtEl>
                                          <p:spTgt spid="3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400"/>
                                        <p:tgtEl>
                                          <p:spTgt spid="3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400"/>
                                        <p:tgtEl>
                                          <p:spTgt spid="4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Between Scylla and Charybdis</a:t>
            </a:r>
            <a:endParaRPr lang="en-US" sz="3000" dirty="0"/>
          </a:p>
        </p:txBody>
      </p:sp>
      <p:sp>
        <p:nvSpPr>
          <p:cNvPr id="3" name="time_chip_867"/>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868"/>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869"/>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870"/>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871"/>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872"/>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873"/>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874"/>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875"/>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876"/>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877"/>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878"/>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879"/>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880"/>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881"/>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882"/>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883"/>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884"/>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885"/>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pic>
        <p:nvPicPr>
          <p:cNvPr id="22" name="img_odyssey_886" descr="/home/claude/assets/odyssey.jpg"/>
          <p:cNvPicPr>
            <a:picLocks noChangeAspect="1"/>
          </p:cNvPicPr>
          <p:nvPr/>
        </p:nvPicPr>
        <p:blipFill>
          <a:blip r:embed="rId3"/>
          <a:stretch>
            <a:fillRect/>
          </a:stretch>
        </p:blipFill>
        <p:spPr>
          <a:xfrm>
            <a:off x="2371996" y="1371600"/>
            <a:ext cx="7444960" cy="3108960"/>
          </a:xfrm>
          <a:prstGeom prst="rect">
            <a:avLst/>
          </a:prstGeom>
        </p:spPr>
      </p:pic>
      <p:sp>
        <p:nvSpPr>
          <p:cNvPr id="23" name="txt_887"/>
          <p:cNvSpPr txBox="1"/>
          <p:nvPr/>
        </p:nvSpPr>
        <p:spPr>
          <a:xfrm>
            <a:off x="548640" y="4526280"/>
            <a:ext cx="5486400" cy="274320"/>
          </a:xfrm>
          <a:prstGeom prst="rect">
            <a:avLst/>
          </a:prstGeom>
          <a:noFill/>
          <a:ln/>
        </p:spPr>
        <p:txBody>
          <a:bodyPr wrap="square" lIns="0" tIns="0" rIns="0" bIns="0" rtlCol="0" anchor="t"/>
          <a:lstStyle/>
          <a:p>
            <a:pPr marL="0" indent="0">
              <a:buNone/>
            </a:pPr>
            <a:r>
              <a:rPr lang="en-US" sz="1000" dirty="0">
                <a:solidFill>
                  <a:srgbClr val="5E6E68"/>
                </a:solidFill>
                <a:latin typeface="Inter" pitchFamily="34" charset="0"/>
                <a:ea typeface="Inter" pitchFamily="34" charset="-122"/>
                <a:cs typeface="Inter" pitchFamily="34" charset="-120"/>
              </a:rPr>
              <a:t>The Odyssey (Universal Pictures, 2025)</a:t>
            </a:r>
            <a:endParaRPr lang="en-US" sz="1000" dirty="0"/>
          </a:p>
        </p:txBody>
      </p:sp>
      <p:sp>
        <p:nvSpPr>
          <p:cNvPr id="24" name="c1_card_888"/>
          <p:cNvSpPr/>
          <p:nvPr/>
        </p:nvSpPr>
        <p:spPr>
          <a:xfrm>
            <a:off x="548640" y="4846320"/>
            <a:ext cx="5440680" cy="1280160"/>
          </a:xfrm>
          <a:prstGeom prst="roundRect">
            <a:avLst>
              <a:gd name="adj" fmla="val 8571"/>
            </a:avLst>
          </a:prstGeom>
          <a:solidFill>
            <a:srgbClr val="E8F2ED"/>
          </a:solidFill>
          <a:ln w="12700">
            <a:solidFill>
              <a:srgbClr val="E8F2ED"/>
            </a:solidFill>
            <a:prstDash val="solid"/>
          </a:ln>
        </p:spPr>
        <p:txBody>
          <a:bodyPr/>
          <a:lstStyle/>
          <a:p>
            <a:endParaRPr lang="en-US"/>
          </a:p>
        </p:txBody>
      </p:sp>
      <p:sp>
        <p:nvSpPr>
          <p:cNvPr id="25" name="c1_txt_889"/>
          <p:cNvSpPr txBox="1"/>
          <p:nvPr/>
        </p:nvSpPr>
        <p:spPr>
          <a:xfrm>
            <a:off x="822960" y="4919472"/>
            <a:ext cx="4937760" cy="411480"/>
          </a:xfrm>
          <a:prstGeom prst="rect">
            <a:avLst/>
          </a:prstGeom>
          <a:noFill/>
          <a:ln/>
        </p:spPr>
        <p:txBody>
          <a:bodyPr wrap="square" lIns="0" tIns="0" rIns="0" bIns="0" rtlCol="0" anchor="t"/>
          <a:lstStyle/>
          <a:p>
            <a:pPr marL="0" indent="0">
              <a:buNone/>
            </a:pPr>
            <a:r>
              <a:rPr lang="en-US" sz="1700" b="1" dirty="0">
                <a:solidFill>
                  <a:srgbClr val="1E6B4F"/>
                </a:solidFill>
                <a:latin typeface="Inter" pitchFamily="34" charset="0"/>
                <a:ea typeface="Inter" pitchFamily="34" charset="-122"/>
                <a:cs typeface="Inter" pitchFamily="34" charset="-120"/>
              </a:rPr>
              <a:t>Too few voices</a:t>
            </a:r>
            <a:endParaRPr lang="en-US" sz="1700" dirty="0"/>
          </a:p>
        </p:txBody>
      </p:sp>
      <p:sp>
        <p:nvSpPr>
          <p:cNvPr id="26" name="c1_txt_890"/>
          <p:cNvSpPr txBox="1"/>
          <p:nvPr/>
        </p:nvSpPr>
        <p:spPr>
          <a:xfrm>
            <a:off x="822960" y="5330952"/>
            <a:ext cx="4937760" cy="731520"/>
          </a:xfrm>
          <a:prstGeom prst="rect">
            <a:avLst/>
          </a:prstGeom>
          <a:noFill/>
          <a:ln/>
        </p:spPr>
        <p:txBody>
          <a:bodyPr wrap="square" lIns="0" tIns="0" rIns="0" bIns="0" rtlCol="0" anchor="t"/>
          <a:lstStyle/>
          <a:p>
            <a:pPr marL="0" indent="0">
              <a:buNone/>
            </a:pPr>
            <a:r>
              <a:rPr lang="en-US" sz="1400" dirty="0">
                <a:solidFill>
                  <a:srgbClr val="13221D"/>
                </a:solidFill>
                <a:latin typeface="Inter" pitchFamily="34" charset="0"/>
                <a:ea typeface="Inter" pitchFamily="34" charset="-122"/>
                <a:cs typeface="Inter" pitchFamily="34" charset="-120"/>
              </a:rPr>
              <a:t>“You should have included group X.” A design that misses the mark.</a:t>
            </a:r>
            <a:endParaRPr lang="en-US" sz="1400" dirty="0"/>
          </a:p>
        </p:txBody>
      </p:sp>
      <p:sp>
        <p:nvSpPr>
          <p:cNvPr id="27" name="c2_card_891"/>
          <p:cNvSpPr/>
          <p:nvPr/>
        </p:nvSpPr>
        <p:spPr>
          <a:xfrm>
            <a:off x="6172200" y="4846320"/>
            <a:ext cx="5440680" cy="1280160"/>
          </a:xfrm>
          <a:prstGeom prst="roundRect">
            <a:avLst>
              <a:gd name="adj" fmla="val 8571"/>
            </a:avLst>
          </a:prstGeom>
          <a:solidFill>
            <a:srgbClr val="FCE7DF"/>
          </a:solidFill>
          <a:ln w="12700">
            <a:solidFill>
              <a:srgbClr val="FCE7DF"/>
            </a:solidFill>
            <a:prstDash val="solid"/>
          </a:ln>
        </p:spPr>
        <p:txBody>
          <a:bodyPr/>
          <a:lstStyle/>
          <a:p>
            <a:endParaRPr lang="en-US"/>
          </a:p>
        </p:txBody>
      </p:sp>
      <p:sp>
        <p:nvSpPr>
          <p:cNvPr id="28" name="c2_txt_892"/>
          <p:cNvSpPr txBox="1"/>
          <p:nvPr/>
        </p:nvSpPr>
        <p:spPr>
          <a:xfrm>
            <a:off x="6446520" y="4919472"/>
            <a:ext cx="4937760" cy="411480"/>
          </a:xfrm>
          <a:prstGeom prst="rect">
            <a:avLst/>
          </a:prstGeom>
          <a:noFill/>
          <a:ln/>
        </p:spPr>
        <p:txBody>
          <a:bodyPr wrap="square" lIns="0" tIns="0" rIns="0" bIns="0" rtlCol="0" anchor="t"/>
          <a:lstStyle/>
          <a:p>
            <a:pPr marL="0" indent="0">
              <a:buNone/>
            </a:pPr>
            <a:r>
              <a:rPr lang="en-US" sz="1700" b="1" dirty="0">
                <a:solidFill>
                  <a:srgbClr val="E8613A"/>
                </a:solidFill>
                <a:latin typeface="Inter" pitchFamily="34" charset="0"/>
                <a:ea typeface="Inter" pitchFamily="34" charset="-122"/>
                <a:cs typeface="Inter" pitchFamily="34" charset="-120"/>
              </a:rPr>
              <a:t>Too many, with no stopping point</a:t>
            </a:r>
            <a:endParaRPr lang="en-US" sz="1700" dirty="0"/>
          </a:p>
        </p:txBody>
      </p:sp>
      <p:sp>
        <p:nvSpPr>
          <p:cNvPr id="29" name="c2_txt_893"/>
          <p:cNvSpPr txBox="1"/>
          <p:nvPr/>
        </p:nvSpPr>
        <p:spPr>
          <a:xfrm>
            <a:off x="6446520" y="5330952"/>
            <a:ext cx="4937760" cy="731520"/>
          </a:xfrm>
          <a:prstGeom prst="rect">
            <a:avLst/>
          </a:prstGeom>
          <a:noFill/>
          <a:ln/>
        </p:spPr>
        <p:txBody>
          <a:bodyPr wrap="square" lIns="0" tIns="0" rIns="0" bIns="0" rtlCol="0" anchor="t"/>
          <a:lstStyle/>
          <a:p>
            <a:pPr marL="0" indent="0">
              <a:buNone/>
            </a:pPr>
            <a:r>
              <a:rPr lang="en-US" sz="1400" dirty="0">
                <a:solidFill>
                  <a:srgbClr val="13221D"/>
                </a:solidFill>
                <a:latin typeface="Inter" pitchFamily="34" charset="0"/>
                <a:ea typeface="Inter" pitchFamily="34" charset="-122"/>
                <a:cs typeface="Inter" pitchFamily="34" charset="-120"/>
              </a:rPr>
              <a:t>Is there an ethical point to stop adding voices and still make decisions?</a:t>
            </a:r>
            <a:endParaRPr lang="en-US" sz="14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4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4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400"/>
                                        <p:tgtEl>
                                          <p:spTgt spid="2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400"/>
                                        <p:tgtEl>
                                          <p:spTgt spid="2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Where can communities shape AI?</a:t>
            </a:r>
            <a:endParaRPr lang="en-US" sz="3000" dirty="0"/>
          </a:p>
        </p:txBody>
      </p:sp>
      <p:sp>
        <p:nvSpPr>
          <p:cNvPr id="3" name="time_chip_894"/>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895"/>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896"/>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897"/>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898"/>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899"/>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900"/>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901"/>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902"/>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903"/>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904"/>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905"/>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906"/>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907"/>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908"/>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909"/>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910"/>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911"/>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912"/>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1_card_913"/>
          <p:cNvSpPr/>
          <p:nvPr/>
        </p:nvSpPr>
        <p:spPr>
          <a:xfrm>
            <a:off x="548640" y="1600200"/>
            <a:ext cx="2057400" cy="2377440"/>
          </a:xfrm>
          <a:prstGeom prst="roundRect">
            <a:avLst>
              <a:gd name="adj" fmla="val 5333"/>
            </a:avLst>
          </a:prstGeom>
          <a:solidFill>
            <a:srgbClr val="E8F2ED"/>
          </a:solidFill>
          <a:ln w="12700">
            <a:solidFill>
              <a:srgbClr val="E8F2ED"/>
            </a:solidFill>
            <a:prstDash val="solid"/>
          </a:ln>
        </p:spPr>
        <p:txBody>
          <a:bodyPr/>
          <a:lstStyle/>
          <a:p>
            <a:endParaRPr lang="en-US"/>
          </a:p>
        </p:txBody>
      </p:sp>
      <p:sp>
        <p:nvSpPr>
          <p:cNvPr id="23" name="c1_num_914"/>
          <p:cNvSpPr txBox="1"/>
          <p:nvPr/>
        </p:nvSpPr>
        <p:spPr>
          <a:xfrm>
            <a:off x="777240" y="182880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1</a:t>
            </a:r>
            <a:endParaRPr lang="en-US" sz="1600" dirty="0"/>
          </a:p>
        </p:txBody>
      </p:sp>
      <p:sp>
        <p:nvSpPr>
          <p:cNvPr id="24" name="c1_txt_915"/>
          <p:cNvSpPr txBox="1"/>
          <p:nvPr/>
        </p:nvSpPr>
        <p:spPr>
          <a:xfrm>
            <a:off x="777240" y="2468880"/>
            <a:ext cx="1691640" cy="731520"/>
          </a:xfrm>
          <a:prstGeom prst="rect">
            <a:avLst/>
          </a:prstGeom>
          <a:noFill/>
          <a:ln/>
        </p:spPr>
        <p:txBody>
          <a:bodyPr wrap="square" lIns="0" tIns="0" rIns="0" bIns="0" rtlCol="0" anchor="t"/>
          <a:lstStyle/>
          <a:p>
            <a:pPr marL="0" indent="0">
              <a:buNone/>
            </a:pPr>
            <a:r>
              <a:rPr lang="en-US" sz="1700" b="1" dirty="0">
                <a:solidFill>
                  <a:srgbClr val="13221D"/>
                </a:solidFill>
                <a:latin typeface="Inter" pitchFamily="34" charset="0"/>
                <a:ea typeface="Inter" pitchFamily="34" charset="-122"/>
                <a:cs typeface="Inter" pitchFamily="34" charset="-120"/>
              </a:rPr>
              <a:t>Problem framing</a:t>
            </a:r>
            <a:endParaRPr lang="en-US" sz="1700" dirty="0"/>
          </a:p>
        </p:txBody>
      </p:sp>
      <p:sp>
        <p:nvSpPr>
          <p:cNvPr id="25" name="c1_txt_916"/>
          <p:cNvSpPr txBox="1"/>
          <p:nvPr/>
        </p:nvSpPr>
        <p:spPr>
          <a:xfrm>
            <a:off x="777240" y="3200400"/>
            <a:ext cx="1691640" cy="7315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What should we work on?</a:t>
            </a:r>
            <a:endParaRPr lang="en-US" sz="1400" dirty="0"/>
          </a:p>
        </p:txBody>
      </p:sp>
      <p:sp>
        <p:nvSpPr>
          <p:cNvPr id="26" name="c2_card_917"/>
          <p:cNvSpPr/>
          <p:nvPr/>
        </p:nvSpPr>
        <p:spPr>
          <a:xfrm>
            <a:off x="2807208" y="1600200"/>
            <a:ext cx="2057400" cy="2377440"/>
          </a:xfrm>
          <a:prstGeom prst="roundRect">
            <a:avLst>
              <a:gd name="adj" fmla="val 5333"/>
            </a:avLst>
          </a:prstGeom>
          <a:solidFill>
            <a:srgbClr val="E8F2ED"/>
          </a:solidFill>
          <a:ln w="12700">
            <a:solidFill>
              <a:srgbClr val="E8F2ED"/>
            </a:solidFill>
            <a:prstDash val="solid"/>
          </a:ln>
        </p:spPr>
        <p:txBody>
          <a:bodyPr/>
          <a:lstStyle/>
          <a:p>
            <a:endParaRPr lang="en-US"/>
          </a:p>
        </p:txBody>
      </p:sp>
      <p:sp>
        <p:nvSpPr>
          <p:cNvPr id="27" name="c2_num_918"/>
          <p:cNvSpPr txBox="1"/>
          <p:nvPr/>
        </p:nvSpPr>
        <p:spPr>
          <a:xfrm>
            <a:off x="3035808" y="182880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2</a:t>
            </a:r>
            <a:endParaRPr lang="en-US" sz="1600" dirty="0"/>
          </a:p>
        </p:txBody>
      </p:sp>
      <p:sp>
        <p:nvSpPr>
          <p:cNvPr id="28" name="c2_txt_919"/>
          <p:cNvSpPr txBox="1"/>
          <p:nvPr/>
        </p:nvSpPr>
        <p:spPr>
          <a:xfrm>
            <a:off x="3035808" y="2468880"/>
            <a:ext cx="1691640" cy="731520"/>
          </a:xfrm>
          <a:prstGeom prst="rect">
            <a:avLst/>
          </a:prstGeom>
          <a:noFill/>
          <a:ln/>
        </p:spPr>
        <p:txBody>
          <a:bodyPr wrap="square" lIns="0" tIns="0" rIns="0" bIns="0" rtlCol="0" anchor="t"/>
          <a:lstStyle/>
          <a:p>
            <a:pPr marL="0" indent="0">
              <a:buNone/>
            </a:pPr>
            <a:r>
              <a:rPr lang="en-US" sz="1700" b="1" dirty="0">
                <a:solidFill>
                  <a:srgbClr val="13221D"/>
                </a:solidFill>
                <a:latin typeface="Inter" pitchFamily="34" charset="0"/>
                <a:ea typeface="Inter" pitchFamily="34" charset="-122"/>
                <a:cs typeface="Inter" pitchFamily="34" charset="-120"/>
              </a:rPr>
              <a:t>Data</a:t>
            </a:r>
            <a:endParaRPr lang="en-US" sz="1700" dirty="0"/>
          </a:p>
        </p:txBody>
      </p:sp>
      <p:sp>
        <p:nvSpPr>
          <p:cNvPr id="29" name="c2_txt_920"/>
          <p:cNvSpPr txBox="1"/>
          <p:nvPr/>
        </p:nvSpPr>
        <p:spPr>
          <a:xfrm>
            <a:off x="3035808" y="3200400"/>
            <a:ext cx="1691640" cy="7315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Whose data, collected how?</a:t>
            </a:r>
            <a:endParaRPr lang="en-US" sz="1400" dirty="0"/>
          </a:p>
        </p:txBody>
      </p:sp>
      <p:sp>
        <p:nvSpPr>
          <p:cNvPr id="30" name="c3_card_921"/>
          <p:cNvSpPr/>
          <p:nvPr/>
        </p:nvSpPr>
        <p:spPr>
          <a:xfrm>
            <a:off x="5065776" y="1600200"/>
            <a:ext cx="2057400" cy="2377440"/>
          </a:xfrm>
          <a:prstGeom prst="roundRect">
            <a:avLst>
              <a:gd name="adj" fmla="val 5333"/>
            </a:avLst>
          </a:prstGeom>
          <a:solidFill>
            <a:srgbClr val="E8F2ED"/>
          </a:solidFill>
          <a:ln w="12700">
            <a:solidFill>
              <a:srgbClr val="E8F2ED"/>
            </a:solidFill>
            <a:prstDash val="solid"/>
          </a:ln>
        </p:spPr>
        <p:txBody>
          <a:bodyPr/>
          <a:lstStyle/>
          <a:p>
            <a:endParaRPr lang="en-US"/>
          </a:p>
        </p:txBody>
      </p:sp>
      <p:sp>
        <p:nvSpPr>
          <p:cNvPr id="31" name="c3_num_922"/>
          <p:cNvSpPr txBox="1"/>
          <p:nvPr/>
        </p:nvSpPr>
        <p:spPr>
          <a:xfrm>
            <a:off x="5294376" y="182880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3</a:t>
            </a:r>
            <a:endParaRPr lang="en-US" sz="1600" dirty="0"/>
          </a:p>
        </p:txBody>
      </p:sp>
      <p:sp>
        <p:nvSpPr>
          <p:cNvPr id="32" name="c3_txt_923"/>
          <p:cNvSpPr txBox="1"/>
          <p:nvPr/>
        </p:nvSpPr>
        <p:spPr>
          <a:xfrm>
            <a:off x="5294376" y="2468880"/>
            <a:ext cx="1691640" cy="731520"/>
          </a:xfrm>
          <a:prstGeom prst="rect">
            <a:avLst/>
          </a:prstGeom>
          <a:noFill/>
          <a:ln/>
        </p:spPr>
        <p:txBody>
          <a:bodyPr wrap="square" lIns="0" tIns="0" rIns="0" bIns="0" rtlCol="0" anchor="t"/>
          <a:lstStyle/>
          <a:p>
            <a:pPr marL="0" indent="0">
              <a:buNone/>
            </a:pPr>
            <a:r>
              <a:rPr lang="en-US" sz="1700" b="1" dirty="0">
                <a:solidFill>
                  <a:srgbClr val="13221D"/>
                </a:solidFill>
                <a:latin typeface="Inter" pitchFamily="34" charset="0"/>
                <a:ea typeface="Inter" pitchFamily="34" charset="-122"/>
                <a:cs typeface="Inter" pitchFamily="34" charset="-120"/>
              </a:rPr>
              <a:t>Design</a:t>
            </a:r>
            <a:endParaRPr lang="en-US" sz="1700" dirty="0"/>
          </a:p>
        </p:txBody>
      </p:sp>
      <p:sp>
        <p:nvSpPr>
          <p:cNvPr id="33" name="c3_txt_924"/>
          <p:cNvSpPr txBox="1"/>
          <p:nvPr/>
        </p:nvSpPr>
        <p:spPr>
          <a:xfrm>
            <a:off x="5294376" y="3200400"/>
            <a:ext cx="1691640" cy="7315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What does it look like?</a:t>
            </a:r>
            <a:endParaRPr lang="en-US" sz="1400" dirty="0"/>
          </a:p>
        </p:txBody>
      </p:sp>
      <p:sp>
        <p:nvSpPr>
          <p:cNvPr id="34" name="c4_card_925"/>
          <p:cNvSpPr/>
          <p:nvPr/>
        </p:nvSpPr>
        <p:spPr>
          <a:xfrm>
            <a:off x="7324344" y="1600200"/>
            <a:ext cx="2057400" cy="2377440"/>
          </a:xfrm>
          <a:prstGeom prst="roundRect">
            <a:avLst>
              <a:gd name="adj" fmla="val 5333"/>
            </a:avLst>
          </a:prstGeom>
          <a:solidFill>
            <a:srgbClr val="E8F2ED"/>
          </a:solidFill>
          <a:ln w="12700">
            <a:solidFill>
              <a:srgbClr val="E8F2ED"/>
            </a:solidFill>
            <a:prstDash val="solid"/>
          </a:ln>
        </p:spPr>
        <p:txBody>
          <a:bodyPr/>
          <a:lstStyle/>
          <a:p>
            <a:endParaRPr lang="en-US"/>
          </a:p>
        </p:txBody>
      </p:sp>
      <p:sp>
        <p:nvSpPr>
          <p:cNvPr id="35" name="c4_num_926"/>
          <p:cNvSpPr txBox="1"/>
          <p:nvPr/>
        </p:nvSpPr>
        <p:spPr>
          <a:xfrm>
            <a:off x="7552944" y="182880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4</a:t>
            </a:r>
            <a:endParaRPr lang="en-US" sz="1600" dirty="0"/>
          </a:p>
        </p:txBody>
      </p:sp>
      <p:sp>
        <p:nvSpPr>
          <p:cNvPr id="36" name="c4_txt_927"/>
          <p:cNvSpPr txBox="1"/>
          <p:nvPr/>
        </p:nvSpPr>
        <p:spPr>
          <a:xfrm>
            <a:off x="7552944" y="2468880"/>
            <a:ext cx="1691640" cy="731520"/>
          </a:xfrm>
          <a:prstGeom prst="rect">
            <a:avLst/>
          </a:prstGeom>
          <a:noFill/>
          <a:ln/>
        </p:spPr>
        <p:txBody>
          <a:bodyPr wrap="square" lIns="0" tIns="0" rIns="0" bIns="0" rtlCol="0" anchor="t"/>
          <a:lstStyle/>
          <a:p>
            <a:pPr marL="0" indent="0">
              <a:buNone/>
            </a:pPr>
            <a:r>
              <a:rPr lang="en-US" sz="1700" b="1" dirty="0">
                <a:solidFill>
                  <a:srgbClr val="13221D"/>
                </a:solidFill>
                <a:latin typeface="Inter" pitchFamily="34" charset="0"/>
                <a:ea typeface="Inter" pitchFamily="34" charset="-122"/>
                <a:cs typeface="Inter" pitchFamily="34" charset="-120"/>
              </a:rPr>
              <a:t>Evaluation</a:t>
            </a:r>
            <a:endParaRPr lang="en-US" sz="1700" dirty="0"/>
          </a:p>
        </p:txBody>
      </p:sp>
      <p:sp>
        <p:nvSpPr>
          <p:cNvPr id="37" name="c4_txt_928"/>
          <p:cNvSpPr txBox="1"/>
          <p:nvPr/>
        </p:nvSpPr>
        <p:spPr>
          <a:xfrm>
            <a:off x="7552944" y="3200400"/>
            <a:ext cx="1691640" cy="7315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Who decides it works?</a:t>
            </a:r>
            <a:endParaRPr lang="en-US" sz="1400" dirty="0"/>
          </a:p>
        </p:txBody>
      </p:sp>
      <p:sp>
        <p:nvSpPr>
          <p:cNvPr id="38" name="c5_card_929"/>
          <p:cNvSpPr/>
          <p:nvPr/>
        </p:nvSpPr>
        <p:spPr>
          <a:xfrm>
            <a:off x="9582912" y="1600200"/>
            <a:ext cx="2057400" cy="2377440"/>
          </a:xfrm>
          <a:prstGeom prst="roundRect">
            <a:avLst>
              <a:gd name="adj" fmla="val 5333"/>
            </a:avLst>
          </a:prstGeom>
          <a:solidFill>
            <a:srgbClr val="E8F2ED"/>
          </a:solidFill>
          <a:ln w="12700">
            <a:solidFill>
              <a:srgbClr val="E8F2ED"/>
            </a:solidFill>
            <a:prstDash val="solid"/>
          </a:ln>
        </p:spPr>
        <p:txBody>
          <a:bodyPr/>
          <a:lstStyle/>
          <a:p>
            <a:endParaRPr lang="en-US"/>
          </a:p>
        </p:txBody>
      </p:sp>
      <p:sp>
        <p:nvSpPr>
          <p:cNvPr id="39" name="c5_num_930"/>
          <p:cNvSpPr txBox="1"/>
          <p:nvPr/>
        </p:nvSpPr>
        <p:spPr>
          <a:xfrm>
            <a:off x="9811512" y="1828800"/>
            <a:ext cx="502920" cy="502920"/>
          </a:xfrm>
          <a:prstGeom prst="ellipse">
            <a:avLst/>
          </a:prstGeom>
          <a:solidFill>
            <a:srgbClr val="1E6B4F"/>
          </a:solidFill>
          <a:ln/>
        </p:spPr>
        <p:txBody>
          <a:bodyPr wrap="square" lIns="0" tIns="0" rIns="0" bIns="0" rtlCol="0" anchor="ctr"/>
          <a:lstStyle/>
          <a:p>
            <a:pPr marL="0" indent="0" algn="ctr">
              <a:buNone/>
            </a:pPr>
            <a:r>
              <a:rPr lang="en-US" sz="1600" b="1" dirty="0">
                <a:solidFill>
                  <a:srgbClr val="FFFFFF"/>
                </a:solidFill>
                <a:latin typeface="Inter" pitchFamily="34" charset="0"/>
                <a:ea typeface="Inter" pitchFamily="34" charset="-122"/>
                <a:cs typeface="Inter" pitchFamily="34" charset="-120"/>
              </a:rPr>
              <a:t>5</a:t>
            </a:r>
            <a:endParaRPr lang="en-US" sz="1600" dirty="0"/>
          </a:p>
        </p:txBody>
      </p:sp>
      <p:sp>
        <p:nvSpPr>
          <p:cNvPr id="40" name="c5_txt_931"/>
          <p:cNvSpPr txBox="1"/>
          <p:nvPr/>
        </p:nvSpPr>
        <p:spPr>
          <a:xfrm>
            <a:off x="9811512" y="2468880"/>
            <a:ext cx="1691640" cy="731520"/>
          </a:xfrm>
          <a:prstGeom prst="rect">
            <a:avLst/>
          </a:prstGeom>
          <a:noFill/>
          <a:ln/>
        </p:spPr>
        <p:txBody>
          <a:bodyPr wrap="square" lIns="0" tIns="0" rIns="0" bIns="0" rtlCol="0" anchor="t"/>
          <a:lstStyle/>
          <a:p>
            <a:pPr marL="0" indent="0">
              <a:buNone/>
            </a:pPr>
            <a:r>
              <a:rPr lang="en-US" sz="1700" b="1" dirty="0">
                <a:solidFill>
                  <a:srgbClr val="13221D"/>
                </a:solidFill>
                <a:latin typeface="Inter" pitchFamily="34" charset="0"/>
                <a:ea typeface="Inter" pitchFamily="34" charset="-122"/>
                <a:cs typeface="Inter" pitchFamily="34" charset="-120"/>
              </a:rPr>
              <a:t>Governance</a:t>
            </a:r>
            <a:endParaRPr lang="en-US" sz="1700" dirty="0"/>
          </a:p>
        </p:txBody>
      </p:sp>
      <p:sp>
        <p:nvSpPr>
          <p:cNvPr id="41" name="c5_txt_932"/>
          <p:cNvSpPr txBox="1"/>
          <p:nvPr/>
        </p:nvSpPr>
        <p:spPr>
          <a:xfrm>
            <a:off x="9811512" y="3200400"/>
            <a:ext cx="1691640" cy="731520"/>
          </a:xfrm>
          <a:prstGeom prst="rect">
            <a:avLst/>
          </a:prstGeom>
          <a:noFill/>
          <a:ln/>
        </p:spPr>
        <p:txBody>
          <a:bodyPr wrap="square" lIns="0" tIns="0" rIns="0" bIns="0" rtlCol="0" anchor="t"/>
          <a:lstStyle/>
          <a:p>
            <a:pPr marL="0" indent="0">
              <a:buNone/>
            </a:pPr>
            <a:r>
              <a:rPr lang="en-US" sz="1400" dirty="0">
                <a:solidFill>
                  <a:srgbClr val="5E6E68"/>
                </a:solidFill>
                <a:latin typeface="Inter" pitchFamily="34" charset="0"/>
                <a:ea typeface="Inter" pitchFamily="34" charset="-122"/>
                <a:cs typeface="Inter" pitchFamily="34" charset="-120"/>
              </a:rPr>
              <a:t>Who deploys and oversees it?</a:t>
            </a:r>
            <a:endParaRPr lang="en-US" sz="1400" dirty="0"/>
          </a:p>
        </p:txBody>
      </p:sp>
      <p:sp>
        <p:nvSpPr>
          <p:cNvPr id="42" name="c6_card_933"/>
          <p:cNvSpPr/>
          <p:nvPr/>
        </p:nvSpPr>
        <p:spPr>
          <a:xfrm>
            <a:off x="548640" y="4343400"/>
            <a:ext cx="11091672" cy="1508760"/>
          </a:xfrm>
          <a:prstGeom prst="roundRect">
            <a:avLst>
              <a:gd name="adj" fmla="val 7273"/>
            </a:avLst>
          </a:prstGeom>
          <a:solidFill>
            <a:srgbClr val="0E3B2E"/>
          </a:solidFill>
          <a:ln w="12700">
            <a:solidFill>
              <a:srgbClr val="0E3B2E"/>
            </a:solidFill>
            <a:prstDash val="solid"/>
          </a:ln>
        </p:spPr>
        <p:txBody>
          <a:bodyPr/>
          <a:lstStyle/>
          <a:p>
            <a:endParaRPr lang="en-US"/>
          </a:p>
        </p:txBody>
      </p:sp>
      <p:sp>
        <p:nvSpPr>
          <p:cNvPr id="43" name="c6_txt_934"/>
          <p:cNvSpPr txBox="1"/>
          <p:nvPr/>
        </p:nvSpPr>
        <p:spPr>
          <a:xfrm>
            <a:off x="914400" y="4526280"/>
            <a:ext cx="7315200" cy="411480"/>
          </a:xfrm>
          <a:prstGeom prst="rect">
            <a:avLst/>
          </a:prstGeom>
          <a:noFill/>
          <a:ln/>
        </p:spPr>
        <p:txBody>
          <a:bodyPr wrap="square" lIns="0" tIns="0" rIns="0" bIns="0" rtlCol="0" anchor="t"/>
          <a:lstStyle/>
          <a:p>
            <a:pPr marL="0" indent="0">
              <a:buNone/>
            </a:pPr>
            <a:r>
              <a:rPr lang="en-US" sz="1600" dirty="0">
                <a:solidFill>
                  <a:srgbClr val="A9C4B8"/>
                </a:solidFill>
                <a:latin typeface="Inter" pitchFamily="34" charset="0"/>
                <a:ea typeface="Inter" pitchFamily="34" charset="-122"/>
                <a:cs typeface="Inter" pitchFamily="34" charset="-120"/>
              </a:rPr>
              <a:t>And the question before all of these:</a:t>
            </a:r>
            <a:endParaRPr lang="en-US" sz="1600" dirty="0"/>
          </a:p>
        </p:txBody>
      </p:sp>
      <p:sp>
        <p:nvSpPr>
          <p:cNvPr id="44" name="c6_txt_935"/>
          <p:cNvSpPr txBox="1"/>
          <p:nvPr/>
        </p:nvSpPr>
        <p:spPr>
          <a:xfrm>
            <a:off x="914400" y="4937760"/>
            <a:ext cx="10058400" cy="731520"/>
          </a:xfrm>
          <a:prstGeom prst="rect">
            <a:avLst/>
          </a:prstGeom>
          <a:noFill/>
          <a:ln/>
        </p:spPr>
        <p:txBody>
          <a:bodyPr wrap="square" lIns="0" tIns="0" rIns="0" bIns="0" rtlCol="0" anchor="t"/>
          <a:lstStyle/>
          <a:p>
            <a:pPr marL="0" indent="0">
              <a:buNone/>
            </a:pPr>
            <a:r>
              <a:rPr lang="en-US" sz="3000" b="1" dirty="0">
                <a:solidFill>
                  <a:srgbClr val="F2B33D"/>
                </a:solidFill>
                <a:latin typeface="Inter" pitchFamily="34" charset="0"/>
                <a:ea typeface="Inter" pitchFamily="34" charset="-122"/>
                <a:cs typeface="Inter" pitchFamily="34" charset="-120"/>
              </a:rPr>
              <a:t>Should AI be used here at all?</a:t>
            </a:r>
            <a:endParaRPr lang="en-US" sz="30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4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4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400"/>
                                        <p:tgtEl>
                                          <p:spTgt spid="2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4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4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400"/>
                                        <p:tgtEl>
                                          <p:spTgt spid="3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4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400"/>
                                        <p:tgtEl>
                                          <p:spTgt spid="3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4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400"/>
                                        <p:tgtEl>
                                          <p:spTgt spid="3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4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400"/>
                                        <p:tgtEl>
                                          <p:spTgt spid="3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4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400"/>
                                        <p:tgtEl>
                                          <p:spTgt spid="3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fade">
                                      <p:cBhvr>
                                        <p:cTn id="66" dur="400"/>
                                        <p:tgtEl>
                                          <p:spTgt spid="3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400"/>
                                        <p:tgtEl>
                                          <p:spTgt spid="4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4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400"/>
                                        <p:tgtEl>
                                          <p:spTgt spid="4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fade">
                                      <p:cBhvr>
                                        <p:cTn id="80" dur="400"/>
                                        <p:tgtEl>
                                          <p:spTgt spid="4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4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Sign language for DHH signers</a:t>
            </a:r>
            <a:endParaRPr lang="en-US" sz="3000" dirty="0"/>
          </a:p>
        </p:txBody>
      </p:sp>
      <p:sp>
        <p:nvSpPr>
          <p:cNvPr id="3" name="time_chip_967"/>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968"/>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969"/>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970"/>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971"/>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972"/>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973"/>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974"/>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975"/>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976"/>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977"/>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978"/>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979"/>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980"/>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981"/>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982"/>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983"/>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984"/>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985"/>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pill_986"/>
          <p:cNvSpPr txBox="1"/>
          <p:nvPr/>
        </p:nvSpPr>
        <p:spPr>
          <a:xfrm>
            <a:off x="548640" y="1371600"/>
            <a:ext cx="1417320" cy="310896"/>
          </a:xfrm>
          <a:prstGeom prst="roundRect">
            <a:avLst>
              <a:gd name="adj" fmla="val 52941"/>
            </a:avLst>
          </a:prstGeom>
          <a:solidFill>
            <a:srgbClr val="E8613A"/>
          </a:solid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EXAMPLE 1</a:t>
            </a:r>
            <a:endParaRPr lang="en-US" sz="1100" dirty="0"/>
          </a:p>
        </p:txBody>
      </p:sp>
      <p:sp>
        <p:nvSpPr>
          <p:cNvPr id="23" name="txt_987"/>
          <p:cNvSpPr txBox="1"/>
          <p:nvPr/>
        </p:nvSpPr>
        <p:spPr>
          <a:xfrm>
            <a:off x="2103120" y="1371600"/>
            <a:ext cx="3246120" cy="310896"/>
          </a:xfrm>
          <a:prstGeom prst="rect">
            <a:avLst/>
          </a:prstGeom>
          <a:noFill/>
          <a:ln/>
        </p:spPr>
        <p:txBody>
          <a:bodyPr wrap="square" lIns="0" tIns="0" rIns="0" bIns="0" rtlCol="0" anchor="ctr"/>
          <a:lstStyle/>
          <a:p>
            <a:pPr marL="0" indent="0">
              <a:buNone/>
            </a:pPr>
            <a:r>
              <a:rPr lang="en-US" sz="1400" b="1" dirty="0">
                <a:solidFill>
                  <a:srgbClr val="1E6B4F"/>
                </a:solidFill>
                <a:latin typeface="Inter" pitchFamily="34" charset="0"/>
                <a:ea typeface="Inter" pitchFamily="34" charset="-122"/>
                <a:cs typeface="Inter" pitchFamily="34" charset="-120"/>
              </a:rPr>
              <a:t>Deaf-led, with Google and DPAN</a:t>
            </a:r>
            <a:endParaRPr lang="en-US" sz="1400" dirty="0"/>
          </a:p>
        </p:txBody>
      </p:sp>
      <p:sp>
        <p:nvSpPr>
          <p:cNvPr id="51" name="dhh_l0"/>
          <p:cNvSpPr txBox="1"/>
          <p:nvPr/>
        </p:nvSpPr>
        <p:spPr>
          <a:xfrm>
            <a:off x="548640" y="1828800"/>
            <a:ext cx="6217920" cy="274320"/>
          </a:xfrm>
          <a:prstGeom prst="roundRect">
            <a:avLst>
              <a:gd name="adj" fmla="val 8000"/>
            </a:avLst>
          </a:prstGeom>
          <a:noFill/>
          <a:ln>
            <a:noFill/>
          </a:ln>
        </p:spPr>
        <p:txBody>
          <a:bodyPr wrap="square" lIns="0" tIns="0" rIns="0" bIns="0" rtlCol="0" anchor="t"/>
          <a:lstStyle/>
          <a:p>
            <a:pPr marL="0" indent="0" algn="l">
              <a:buNone/>
            </a:pPr>
            <a:r>
              <a:rPr lang="en-US" sz="1200" b="1" dirty="0">
                <a:solidFill>
                  <a:srgbClr val="5E6E68"/>
                </a:solidFill>
                <a:latin typeface="Inter" pitchFamily="34" charset="0"/>
                <a:ea typeface="Inter" pitchFamily="34" charset="-122"/>
                <a:cs typeface="Inter" pitchFamily="34" charset="-120"/>
              </a:rPr>
              <a:t>PERSONAL ASSISTANTS</a:t>
            </a:r>
          </a:p>
        </p:txBody>
      </p:sp>
      <p:sp>
        <p:nvSpPr>
          <p:cNvPr id="52" name="dhh_t0"/>
          <p:cNvSpPr txBox="1"/>
          <p:nvPr/>
        </p:nvSpPr>
        <p:spPr>
          <a:xfrm>
            <a:off x="548640" y="2121408"/>
            <a:ext cx="6217920" cy="594360"/>
          </a:xfrm>
          <a:prstGeom prst="roundRect">
            <a:avLst>
              <a:gd name="adj" fmla="val 8000"/>
            </a:avLst>
          </a:prstGeom>
          <a:noFill/>
          <a:ln>
            <a:noFill/>
          </a:ln>
        </p:spPr>
        <p:txBody>
          <a:bodyPr wrap="square" lIns="0" tIns="0" rIns="0" bIns="0" rtlCol="0" anchor="t"/>
          <a:lstStyle/>
          <a:p>
            <a:pPr marL="0" indent="0" algn="l">
              <a:buNone/>
            </a:pPr>
            <a:r>
              <a:rPr lang="en-US" sz="1500" dirty="0">
                <a:solidFill>
                  <a:srgbClr val="13221D"/>
                </a:solidFill>
                <a:latin typeface="Inter" pitchFamily="34" charset="0"/>
                <a:ea typeface="Inter" pitchFamily="34" charset="-122"/>
                <a:cs typeface="Inter" pitchFamily="34" charset="-120"/>
              </a:rPr>
              <a:t>Assistants and smart speakers assume speech. We study how Deaf signers want to use them in sign language.</a:t>
            </a:r>
          </a:p>
        </p:txBody>
      </p:sp>
      <p:sp>
        <p:nvSpPr>
          <p:cNvPr id="53" name="dhh_l1"/>
          <p:cNvSpPr txBox="1"/>
          <p:nvPr/>
        </p:nvSpPr>
        <p:spPr>
          <a:xfrm>
            <a:off x="548640" y="2761488"/>
            <a:ext cx="6217920" cy="274320"/>
          </a:xfrm>
          <a:prstGeom prst="roundRect">
            <a:avLst>
              <a:gd name="adj" fmla="val 8000"/>
            </a:avLst>
          </a:prstGeom>
          <a:noFill/>
          <a:ln>
            <a:noFill/>
          </a:ln>
        </p:spPr>
        <p:txBody>
          <a:bodyPr wrap="square" lIns="0" tIns="0" rIns="0" bIns="0" rtlCol="0" anchor="t"/>
          <a:lstStyle/>
          <a:p>
            <a:pPr marL="0" indent="0" algn="l">
              <a:buNone/>
            </a:pPr>
            <a:r>
              <a:rPr lang="en-US" sz="1200" b="1" dirty="0">
                <a:solidFill>
                  <a:srgbClr val="5E6E68"/>
                </a:solidFill>
                <a:latin typeface="Inter" pitchFamily="34" charset="0"/>
                <a:ea typeface="Inter" pitchFamily="34" charset="-122"/>
                <a:cs typeface="Inter" pitchFamily="34" charset="-120"/>
              </a:rPr>
              <a:t>TEXT ENTRY · MOBILEHCI 2023</a:t>
            </a:r>
          </a:p>
        </p:txBody>
      </p:sp>
      <p:sp>
        <p:nvSpPr>
          <p:cNvPr id="54" name="dhh_t1"/>
          <p:cNvSpPr txBox="1"/>
          <p:nvPr/>
        </p:nvSpPr>
        <p:spPr>
          <a:xfrm>
            <a:off x="548640" y="3054096"/>
            <a:ext cx="6217920" cy="594360"/>
          </a:xfrm>
          <a:prstGeom prst="roundRect">
            <a:avLst>
              <a:gd name="adj" fmla="val 8000"/>
            </a:avLst>
          </a:prstGeom>
          <a:noFill/>
          <a:ln>
            <a:noFill/>
          </a:ln>
        </p:spPr>
        <p:txBody>
          <a:bodyPr wrap="square" lIns="0" tIns="0" rIns="0" bIns="0" rtlCol="0" anchor="t"/>
          <a:lstStyle/>
          <a:p>
            <a:pPr marL="0" indent="0" algn="l">
              <a:buNone/>
            </a:pPr>
            <a:r>
              <a:rPr lang="en-US" sz="1500" dirty="0">
                <a:solidFill>
                  <a:srgbClr val="13221D"/>
                </a:solidFill>
                <a:latin typeface="Inter" pitchFamily="34" charset="0"/>
                <a:ea typeface="Inter" pitchFamily="34" charset="-122"/>
                <a:cs typeface="Inter" pitchFamily="34" charset="-120"/>
              </a:rPr>
              <a:t>Fingerspelling on a phone camera was faster and more accurate than typing on the keyboard (Tap to Sign).</a:t>
            </a:r>
          </a:p>
        </p:txBody>
      </p:sp>
      <p:sp>
        <p:nvSpPr>
          <p:cNvPr id="55" name="dhh_l2"/>
          <p:cNvSpPr txBox="1"/>
          <p:nvPr/>
        </p:nvSpPr>
        <p:spPr>
          <a:xfrm>
            <a:off x="548640" y="3694176"/>
            <a:ext cx="6217920" cy="274320"/>
          </a:xfrm>
          <a:prstGeom prst="roundRect">
            <a:avLst>
              <a:gd name="adj" fmla="val 8000"/>
            </a:avLst>
          </a:prstGeom>
          <a:noFill/>
          <a:ln>
            <a:noFill/>
          </a:ln>
        </p:spPr>
        <p:txBody>
          <a:bodyPr wrap="square" lIns="0" tIns="0" rIns="0" bIns="0" rtlCol="0" anchor="t"/>
          <a:lstStyle/>
          <a:p>
            <a:pPr marL="0" indent="0" algn="l">
              <a:buNone/>
            </a:pPr>
            <a:r>
              <a:rPr lang="en-US" sz="1200" b="1" dirty="0">
                <a:solidFill>
                  <a:srgbClr val="5E6E68"/>
                </a:solidFill>
                <a:latin typeface="Inter" pitchFamily="34" charset="0"/>
                <a:ea typeface="Inter" pitchFamily="34" charset="-122"/>
                <a:cs typeface="Inter" pitchFamily="34" charset="-120"/>
              </a:rPr>
              <a:t>LARGE-SCALE DATA · CVPR 2025</a:t>
            </a:r>
          </a:p>
        </p:txBody>
      </p:sp>
      <p:sp>
        <p:nvSpPr>
          <p:cNvPr id="56" name="dhh_t2"/>
          <p:cNvSpPr txBox="1"/>
          <p:nvPr/>
        </p:nvSpPr>
        <p:spPr>
          <a:xfrm>
            <a:off x="548640" y="3986784"/>
            <a:ext cx="6217920" cy="594360"/>
          </a:xfrm>
          <a:prstGeom prst="roundRect">
            <a:avLst>
              <a:gd name="adj" fmla="val 8000"/>
            </a:avLst>
          </a:prstGeom>
          <a:noFill/>
          <a:ln>
            <a:noFill/>
          </a:ln>
        </p:spPr>
        <p:txBody>
          <a:bodyPr wrap="square" lIns="0" tIns="0" rIns="0" bIns="0" rtlCol="0" anchor="t"/>
          <a:lstStyle/>
          <a:p>
            <a:pPr marL="0" indent="0" algn="l">
              <a:buNone/>
            </a:pPr>
            <a:r>
              <a:rPr lang="en-US" sz="1500" dirty="0">
                <a:solidFill>
                  <a:srgbClr val="13221D"/>
                </a:solidFill>
                <a:latin typeface="Inter" pitchFamily="34" charset="0"/>
                <a:ea typeface="Inter" pitchFamily="34" charset="-122"/>
                <a:cs typeface="Inter" pitchFamily="34" charset="-120"/>
              </a:rPr>
              <a:t>FSboard: a large fingerspelling dataset recorded by Deaf signers on their own phones, with Google and DPAN.</a:t>
            </a:r>
          </a:p>
        </p:txBody>
      </p:sp>
      <p:sp>
        <p:nvSpPr>
          <p:cNvPr id="57" name="callout_card"/>
          <p:cNvSpPr/>
          <p:nvPr/>
        </p:nvSpPr>
        <p:spPr>
          <a:xfrm>
            <a:off x="548640" y="4846320"/>
            <a:ext cx="6217920" cy="1188720"/>
          </a:xfrm>
          <a:prstGeom prst="roundRect">
            <a:avLst>
              <a:gd name="adj" fmla="val 8000"/>
            </a:avLst>
          </a:prstGeom>
          <a:solidFill>
            <a:srgbClr val="0E3B2E"/>
          </a:solidFill>
          <a:ln>
            <a:noFill/>
          </a:ln>
        </p:spPr>
        <p:txBody>
          <a:bodyPr wrap="square" lIns="0" tIns="0" rIns="0" bIns="0" rtlCol="0" anchor="t"/>
          <a:lstStyle/>
          <a:p>
            <a:pPr marL="0" indent="0" algn="l">
              <a:buNone/>
            </a:pPr>
            <a:endParaRPr/>
          </a:p>
        </p:txBody>
      </p:sp>
      <p:sp>
        <p:nvSpPr>
          <p:cNvPr id="58" name="callout_lbl"/>
          <p:cNvSpPr txBox="1"/>
          <p:nvPr/>
        </p:nvSpPr>
        <p:spPr>
          <a:xfrm>
            <a:off x="822960" y="4983480"/>
            <a:ext cx="5669280" cy="274320"/>
          </a:xfrm>
          <a:prstGeom prst="roundRect">
            <a:avLst>
              <a:gd name="adj" fmla="val 8000"/>
            </a:avLst>
          </a:prstGeom>
          <a:noFill/>
          <a:ln>
            <a:noFill/>
          </a:ln>
        </p:spPr>
        <p:txBody>
          <a:bodyPr wrap="square" lIns="0" tIns="0" rIns="0" bIns="0" rtlCol="0" anchor="t"/>
          <a:lstStyle/>
          <a:p>
            <a:pPr marL="0" indent="0" algn="l">
              <a:buNone/>
            </a:pPr>
            <a:r>
              <a:rPr lang="en-US" sz="1200" b="1" dirty="0">
                <a:solidFill>
                  <a:srgbClr val="F2B33D"/>
                </a:solidFill>
                <a:latin typeface="Inter" pitchFamily="34" charset="0"/>
                <a:ea typeface="Inter" pitchFamily="34" charset="-122"/>
                <a:cs typeface="Inter" pitchFamily="34" charset="-120"/>
              </a:rPr>
              <a:t>DEAF-LED</a:t>
            </a:r>
          </a:p>
        </p:txBody>
      </p:sp>
      <p:sp>
        <p:nvSpPr>
          <p:cNvPr id="59" name="callout_txt"/>
          <p:cNvSpPr txBox="1"/>
          <p:nvPr/>
        </p:nvSpPr>
        <p:spPr>
          <a:xfrm>
            <a:off x="822960" y="5303520"/>
            <a:ext cx="5669280" cy="640080"/>
          </a:xfrm>
          <a:prstGeom prst="roundRect">
            <a:avLst>
              <a:gd name="adj" fmla="val 8000"/>
            </a:avLst>
          </a:prstGeom>
          <a:noFill/>
          <a:ln>
            <a:noFill/>
          </a:ln>
        </p:spPr>
        <p:txBody>
          <a:bodyPr wrap="square" lIns="0" tIns="0" rIns="0" bIns="0" rtlCol="0" anchor="t"/>
          <a:lstStyle/>
          <a:p>
            <a:pPr marL="0" indent="0" algn="l">
              <a:buNone/>
            </a:pPr>
            <a:r>
              <a:rPr lang="en-US" sz="1500" dirty="0">
                <a:solidFill>
                  <a:srgbClr val="FFFFFF"/>
                </a:solidFill>
                <a:latin typeface="Inter" pitchFamily="34" charset="0"/>
                <a:ea typeface="Inter" pitchFamily="34" charset="-122"/>
                <a:cs typeface="Inter" pitchFamily="34" charset="-120"/>
              </a:rPr>
              <a:t>Built with Deaf researchers and the Deaf Professional Arts Network (DPAN), from the questions to the data.</a:t>
            </a:r>
          </a:p>
        </p:txBody>
      </p:sp>
      <p:sp>
        <p:nvSpPr>
          <p:cNvPr id="60" name="photo_card"/>
          <p:cNvSpPr/>
          <p:nvPr/>
        </p:nvSpPr>
        <p:spPr>
          <a:xfrm>
            <a:off x="7040880" y="1371600"/>
            <a:ext cx="4602480" cy="4663440"/>
          </a:xfrm>
          <a:prstGeom prst="roundRect">
            <a:avLst>
              <a:gd name="adj" fmla="val 4000"/>
            </a:avLst>
          </a:prstGeom>
          <a:solidFill>
            <a:srgbClr val="F4F8F6"/>
          </a:solidFill>
          <a:ln w="19050">
            <a:solidFill>
              <a:srgbClr val="D9E1DD"/>
            </a:solidFill>
          </a:ln>
        </p:spPr>
        <p:txBody>
          <a:bodyPr wrap="square" lIns="0" tIns="0" rIns="0" bIns="0" rtlCol="0" anchor="t"/>
          <a:lstStyle/>
          <a:p>
            <a:pPr marL="0" indent="0" algn="l">
              <a:buNone/>
            </a:pPr>
            <a:endParaRPr/>
          </a:p>
        </p:txBody>
      </p:sp>
      <p:pic>
        <p:nvPicPr>
          <p:cNvPr id="61" name="img_sam_signing" descr="Deaf signer fingerspelling to a smartphone camera in the Tap to Sign study"/>
          <p:cNvPicPr>
            <a:picLocks noChangeAspect="1"/>
          </p:cNvPicPr>
          <p:nvPr/>
        </p:nvPicPr>
        <p:blipFill>
          <a:blip r:embed="rId3"/>
          <a:stretch>
            <a:fillRect/>
          </a:stretch>
        </p:blipFill>
        <p:spPr>
          <a:xfrm>
            <a:off x="7223761" y="1813358"/>
            <a:ext cx="2153691" cy="3368444"/>
          </a:xfrm>
          <a:prstGeom prst="rect">
            <a:avLst/>
          </a:prstGeom>
        </p:spPr>
      </p:pic>
      <p:pic>
        <p:nvPicPr>
          <p:cNvPr id="62" name="img_fsboard" descr="Grid of Deaf signers, faces blurred, fingerspelling to their phones for the FSboard dataset"/>
          <p:cNvPicPr>
            <a:picLocks noChangeAspect="1"/>
          </p:cNvPicPr>
          <p:nvPr/>
        </p:nvPicPr>
        <p:blipFill>
          <a:blip r:embed="rId4"/>
          <a:stretch>
            <a:fillRect/>
          </a:stretch>
        </p:blipFill>
        <p:spPr>
          <a:xfrm>
            <a:off x="9560332" y="1813358"/>
            <a:ext cx="1900147" cy="3368444"/>
          </a:xfrm>
          <a:prstGeom prst="rect">
            <a:avLst/>
          </a:prstGeom>
        </p:spPr>
      </p:pic>
      <p:sp>
        <p:nvSpPr>
          <p:cNvPr id="63" name="cap1"/>
          <p:cNvSpPr txBox="1"/>
          <p:nvPr/>
        </p:nvSpPr>
        <p:spPr>
          <a:xfrm>
            <a:off x="7223761" y="5273242"/>
            <a:ext cx="2153691" cy="320040"/>
          </a:xfrm>
          <a:prstGeom prst="roundRect">
            <a:avLst>
              <a:gd name="adj" fmla="val 8000"/>
            </a:avLst>
          </a:prstGeom>
          <a:noFill/>
          <a:ln>
            <a:noFill/>
          </a:ln>
        </p:spPr>
        <p:txBody>
          <a:bodyPr wrap="square" lIns="0" tIns="0" rIns="0" bIns="0" rtlCol="0" anchor="t"/>
          <a:lstStyle/>
          <a:p>
            <a:pPr marL="0" indent="0" algn="ctr">
              <a:buNone/>
            </a:pPr>
            <a:r>
              <a:rPr lang="en-US" sz="1100" dirty="0">
                <a:solidFill>
                  <a:srgbClr val="5E6E68"/>
                </a:solidFill>
                <a:latin typeface="Inter" pitchFamily="34" charset="0"/>
                <a:ea typeface="Inter" pitchFamily="34" charset="-122"/>
                <a:cs typeface="Inter" pitchFamily="34" charset="-120"/>
              </a:rPr>
              <a:t>Tap to Sign · MobileHCI 2023</a:t>
            </a:r>
          </a:p>
        </p:txBody>
      </p:sp>
      <p:sp>
        <p:nvSpPr>
          <p:cNvPr id="64" name="cap2"/>
          <p:cNvSpPr txBox="1"/>
          <p:nvPr/>
        </p:nvSpPr>
        <p:spPr>
          <a:xfrm>
            <a:off x="9560332" y="5273242"/>
            <a:ext cx="1900147" cy="320040"/>
          </a:xfrm>
          <a:prstGeom prst="roundRect">
            <a:avLst>
              <a:gd name="adj" fmla="val 8000"/>
            </a:avLst>
          </a:prstGeom>
          <a:noFill/>
          <a:ln>
            <a:noFill/>
          </a:ln>
        </p:spPr>
        <p:txBody>
          <a:bodyPr wrap="square" lIns="0" tIns="0" rIns="0" bIns="0" rtlCol="0" anchor="t"/>
          <a:lstStyle/>
          <a:p>
            <a:pPr marL="0" indent="0" algn="ctr">
              <a:buNone/>
            </a:pPr>
            <a:r>
              <a:rPr lang="en-US" sz="1100" dirty="0">
                <a:solidFill>
                  <a:srgbClr val="5E6E68"/>
                </a:solidFill>
                <a:latin typeface="Inter" pitchFamily="34" charset="0"/>
                <a:ea typeface="Inter" pitchFamily="34" charset="-122"/>
                <a:cs typeface="Inter" pitchFamily="34" charset="-120"/>
              </a:rPr>
              <a:t>FSboard · CVPR 2025</a:t>
            </a: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Sign language for learning</a:t>
            </a:r>
            <a:endParaRPr lang="en-US" sz="3000" dirty="0"/>
          </a:p>
        </p:txBody>
      </p:sp>
      <p:sp>
        <p:nvSpPr>
          <p:cNvPr id="3" name="time_chip_93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937"/>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93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939"/>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94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941"/>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94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943"/>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94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945"/>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94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947"/>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94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949"/>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95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951"/>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95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953"/>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95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pill_955"/>
          <p:cNvSpPr txBox="1"/>
          <p:nvPr/>
        </p:nvSpPr>
        <p:spPr>
          <a:xfrm>
            <a:off x="548640" y="1371600"/>
            <a:ext cx="1417320" cy="310896"/>
          </a:xfrm>
          <a:prstGeom prst="roundRect">
            <a:avLst>
              <a:gd name="adj" fmla="val 52941"/>
            </a:avLst>
          </a:prstGeom>
          <a:solidFill>
            <a:srgbClr val="E8613A"/>
          </a:solid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EXAMPLE 2</a:t>
            </a:r>
            <a:endParaRPr lang="en-US" sz="1100" dirty="0"/>
          </a:p>
        </p:txBody>
      </p:sp>
      <p:sp>
        <p:nvSpPr>
          <p:cNvPr id="23" name="txt_956"/>
          <p:cNvSpPr txBox="1"/>
          <p:nvPr/>
        </p:nvSpPr>
        <p:spPr>
          <a:xfrm>
            <a:off x="2103120" y="1371600"/>
            <a:ext cx="3246120" cy="310896"/>
          </a:xfrm>
          <a:prstGeom prst="rect">
            <a:avLst/>
          </a:prstGeom>
          <a:noFill/>
          <a:ln/>
        </p:spPr>
        <p:txBody>
          <a:bodyPr wrap="square" lIns="0" tIns="0" rIns="0" bIns="0" rtlCol="0" anchor="ctr"/>
          <a:lstStyle/>
          <a:p>
            <a:pPr marL="0" indent="0">
              <a:buNone/>
            </a:pPr>
            <a:r>
              <a:rPr lang="en-US" sz="1400" b="1" dirty="0">
                <a:solidFill>
                  <a:srgbClr val="1E6B4F"/>
                </a:solidFill>
                <a:latin typeface="Inter" pitchFamily="34" charset="0"/>
                <a:ea typeface="Inter" pitchFamily="34" charset="-122"/>
                <a:cs typeface="Inter" pitchFamily="34" charset="-120"/>
              </a:rPr>
              <a:t>Families and healthcare</a:t>
            </a:r>
            <a:endParaRPr lang="en-US" sz="1400" dirty="0"/>
          </a:p>
        </p:txBody>
      </p:sp>
      <p:sp>
        <p:nvSpPr>
          <p:cNvPr id="24" name="c1_txt_957"/>
          <p:cNvSpPr txBox="1"/>
          <p:nvPr/>
        </p:nvSpPr>
        <p:spPr>
          <a:xfrm>
            <a:off x="548640" y="1965960"/>
            <a:ext cx="4480560" cy="274320"/>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FAMILIES</a:t>
            </a:r>
            <a:endParaRPr lang="en-US" sz="1200" dirty="0"/>
          </a:p>
        </p:txBody>
      </p:sp>
      <p:sp>
        <p:nvSpPr>
          <p:cNvPr id="25" name="c1_txt_958"/>
          <p:cNvSpPr txBox="1"/>
          <p:nvPr/>
        </p:nvSpPr>
        <p:spPr>
          <a:xfrm>
            <a:off x="548640" y="2240280"/>
            <a:ext cx="4480560" cy="82296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Hearing parents learning to sign with their Deaf and DeafBlind children. PopSign game and dataset, NeurIPS 2023.</a:t>
            </a:r>
            <a:endParaRPr lang="en-US" sz="1700" dirty="0"/>
          </a:p>
        </p:txBody>
      </p:sp>
      <p:sp>
        <p:nvSpPr>
          <p:cNvPr id="26" name="c2_txt_959"/>
          <p:cNvSpPr txBox="1"/>
          <p:nvPr/>
        </p:nvSpPr>
        <p:spPr>
          <a:xfrm>
            <a:off x="548640" y="3154680"/>
            <a:ext cx="4480560" cy="274320"/>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HEALTHCARE</a:t>
            </a:r>
            <a:endParaRPr lang="en-US" sz="1200" dirty="0"/>
          </a:p>
        </p:txBody>
      </p:sp>
      <p:sp>
        <p:nvSpPr>
          <p:cNvPr id="27" name="c2_txt_960"/>
          <p:cNvSpPr txBox="1"/>
          <p:nvPr/>
        </p:nvSpPr>
        <p:spPr>
          <a:xfrm>
            <a:off x="548640" y="3429000"/>
            <a:ext cx="4480560" cy="59436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Sign vocabulary for body parts, symptoms, and medical terms. ASSETS 2025.</a:t>
            </a:r>
            <a:endParaRPr lang="en-US" sz="1700" dirty="0"/>
          </a:p>
        </p:txBody>
      </p:sp>
      <p:sp>
        <p:nvSpPr>
          <p:cNvPr id="28" name="c3_txt_961"/>
          <p:cNvSpPr txBox="1"/>
          <p:nvPr/>
        </p:nvSpPr>
        <p:spPr>
          <a:xfrm>
            <a:off x="548640" y="4114800"/>
            <a:ext cx="4480560" cy="274320"/>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PARTNER</a:t>
            </a:r>
            <a:endParaRPr lang="en-US" sz="1200" dirty="0"/>
          </a:p>
        </p:txBody>
      </p:sp>
      <p:sp>
        <p:nvSpPr>
          <p:cNvPr id="29" name="c3_txt_962"/>
          <p:cNvSpPr txBox="1"/>
          <p:nvPr/>
        </p:nvSpPr>
        <p:spPr>
          <a:xfrm>
            <a:off x="548640" y="4389120"/>
            <a:ext cx="4480560" cy="36576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Commission for Deaf &amp; Hard of Hearing</a:t>
            </a:r>
            <a:endParaRPr lang="en-US" sz="1700" dirty="0"/>
          </a:p>
        </p:txBody>
      </p:sp>
      <p:sp>
        <p:nvSpPr>
          <p:cNvPr id="30" name="card_963"/>
          <p:cNvSpPr/>
          <p:nvPr/>
        </p:nvSpPr>
        <p:spPr>
          <a:xfrm>
            <a:off x="5440680" y="1371600"/>
            <a:ext cx="6199632" cy="4663440"/>
          </a:xfrm>
          <a:prstGeom prst="roundRect">
            <a:avLst>
              <a:gd name="adj" fmla="val 2353"/>
            </a:avLst>
          </a:prstGeom>
          <a:solidFill>
            <a:srgbClr val="F4F8F6"/>
          </a:solidFill>
          <a:ln w="12700">
            <a:solidFill>
              <a:srgbClr val="D9E1DD"/>
            </a:solidFill>
            <a:prstDash val="solid"/>
          </a:ln>
        </p:spPr>
        <p:txBody>
          <a:bodyPr/>
          <a:lstStyle/>
          <a:p>
            <a:endParaRPr lang="en-US"/>
          </a:p>
        </p:txBody>
      </p:sp>
      <p:pic>
        <p:nvPicPr>
          <p:cNvPr id="31" name="img_asl_family_964" descr="/home/claude/assets/asl_family.jpg"/>
          <p:cNvPicPr>
            <a:picLocks noChangeAspect="1"/>
          </p:cNvPicPr>
          <p:nvPr/>
        </p:nvPicPr>
        <p:blipFill>
          <a:blip r:embed="rId3"/>
          <a:stretch>
            <a:fillRect/>
          </a:stretch>
        </p:blipFill>
        <p:spPr>
          <a:xfrm>
            <a:off x="5623560" y="1641053"/>
            <a:ext cx="2825496" cy="1884252"/>
          </a:xfrm>
          <a:prstGeom prst="rect">
            <a:avLst/>
          </a:prstGeom>
          <a:effectLst>
            <a:outerShdw blurRad="101600" dist="25400" dir="5400000" algn="bl" rotWithShape="0">
              <a:srgbClr val="000000">
                <a:alpha val="18000"/>
              </a:srgbClr>
            </a:outerShdw>
          </a:effectLst>
        </p:spPr>
      </p:pic>
      <p:pic>
        <p:nvPicPr>
          <p:cNvPr id="33" name="img_asl_game_966" descr="/home/claude/assets/asl_game.png"/>
          <p:cNvPicPr>
            <a:picLocks noChangeAspect="1"/>
          </p:cNvPicPr>
          <p:nvPr/>
        </p:nvPicPr>
        <p:blipFill>
          <a:blip r:embed="rId4"/>
          <a:stretch>
            <a:fillRect/>
          </a:stretch>
        </p:blipFill>
        <p:spPr>
          <a:xfrm>
            <a:off x="8631936" y="1581895"/>
            <a:ext cx="2825496" cy="2002569"/>
          </a:xfrm>
          <a:prstGeom prst="rect">
            <a:avLst/>
          </a:prstGeom>
          <a:effectLst>
            <a:outerShdw blurRad="101600" dist="25400" dir="5400000" algn="bl" rotWithShape="0">
              <a:srgbClr val="000000">
                <a:alpha val="18000"/>
              </a:srgbClr>
            </a:outerShdw>
          </a:effectLst>
        </p:spPr>
      </p:pic>
      <p:sp>
        <p:nvSpPr>
          <p:cNvPr id="34" name="callout_card"/>
          <p:cNvSpPr/>
          <p:nvPr/>
        </p:nvSpPr>
        <p:spPr>
          <a:xfrm>
            <a:off x="548640" y="4846320"/>
            <a:ext cx="4480560" cy="1188720"/>
          </a:xfrm>
          <a:prstGeom prst="roundRect">
            <a:avLst>
              <a:gd name="adj" fmla="val 8000"/>
            </a:avLst>
          </a:prstGeom>
          <a:solidFill>
            <a:srgbClr val="0E3B2E"/>
          </a:solidFill>
          <a:ln>
            <a:noFill/>
          </a:ln>
        </p:spPr>
        <p:txBody>
          <a:bodyPr wrap="square" lIns="0" tIns="0" rIns="0" bIns="0" rtlCol="0" anchor="t"/>
          <a:lstStyle/>
          <a:p>
            <a:pPr marL="0" indent="0" algn="l">
              <a:buNone/>
            </a:pPr>
            <a:endParaRPr/>
          </a:p>
        </p:txBody>
      </p:sp>
      <p:sp>
        <p:nvSpPr>
          <p:cNvPr id="35" name="callout_lbl"/>
          <p:cNvSpPr txBox="1"/>
          <p:nvPr/>
        </p:nvSpPr>
        <p:spPr>
          <a:xfrm>
            <a:off x="777240" y="4983480"/>
            <a:ext cx="4023360" cy="274320"/>
          </a:xfrm>
          <a:prstGeom prst="roundRect">
            <a:avLst>
              <a:gd name="adj" fmla="val 8000"/>
            </a:avLst>
          </a:prstGeom>
          <a:noFill/>
          <a:ln>
            <a:noFill/>
          </a:ln>
        </p:spPr>
        <p:txBody>
          <a:bodyPr wrap="square" lIns="0" tIns="0" rIns="0" bIns="0" rtlCol="0" anchor="t"/>
          <a:lstStyle/>
          <a:p>
            <a:pPr marL="0" indent="0" algn="l">
              <a:buNone/>
            </a:pPr>
            <a:r>
              <a:rPr lang="en-US" sz="1200" b="1" dirty="0">
                <a:solidFill>
                  <a:srgbClr val="F2B33D"/>
                </a:solidFill>
                <a:latin typeface="Inter" pitchFamily="34" charset="0"/>
                <a:ea typeface="Inter" pitchFamily="34" charset="-122"/>
                <a:cs typeface="Inter" pitchFamily="34" charset="-120"/>
              </a:rPr>
              <a:t>DIDACTIC RECIPROCITY</a:t>
            </a:r>
          </a:p>
        </p:txBody>
      </p:sp>
      <p:sp>
        <p:nvSpPr>
          <p:cNvPr id="36" name="callout_txt"/>
          <p:cNvSpPr txBox="1"/>
          <p:nvPr/>
        </p:nvSpPr>
        <p:spPr>
          <a:xfrm>
            <a:off x="777240" y="5257800"/>
            <a:ext cx="4023360" cy="731520"/>
          </a:xfrm>
          <a:prstGeom prst="roundRect">
            <a:avLst>
              <a:gd name="adj" fmla="val 8000"/>
            </a:avLst>
          </a:prstGeom>
          <a:noFill/>
          <a:ln>
            <a:noFill/>
          </a:ln>
        </p:spPr>
        <p:txBody>
          <a:bodyPr wrap="square" lIns="0" tIns="0" rIns="0" bIns="0" rtlCol="0" anchor="t"/>
          <a:lstStyle/>
          <a:p>
            <a:pPr marL="0" indent="0" algn="l">
              <a:buNone/>
            </a:pPr>
            <a:r>
              <a:rPr lang="en-US" sz="1400" dirty="0">
                <a:solidFill>
                  <a:srgbClr val="FFFFFF"/>
                </a:solidFill>
                <a:latin typeface="Inter" pitchFamily="34" charset="0"/>
                <a:ea typeface="Inter" pitchFamily="34" charset="-122"/>
                <a:cs typeface="Inter" pitchFamily="34" charset="-120"/>
              </a:rPr>
              <a:t>Designing for people with disabilities, and also for the communities around them: Deaf signers teach, hearing families learn.</a:t>
            </a:r>
          </a:p>
        </p:txBody>
      </p:sp>
      <p:pic>
        <p:nvPicPr>
          <p:cNvPr id="37" name="img_med_clinic" descr="Deaf patient and interpreter with a doctor in a clinic"/>
          <p:cNvPicPr>
            <a:picLocks noChangeAspect="1"/>
          </p:cNvPicPr>
          <p:nvPr/>
        </p:nvPicPr>
        <p:blipFill>
          <a:blip r:embed="rId5"/>
          <a:stretch>
            <a:fillRect/>
          </a:stretch>
        </p:blipFill>
        <p:spPr>
          <a:xfrm>
            <a:off x="5623560" y="4028789"/>
            <a:ext cx="2825496" cy="1589341"/>
          </a:xfrm>
          <a:prstGeom prst="rect">
            <a:avLst/>
          </a:prstGeom>
        </p:spPr>
      </p:pic>
      <p:pic>
        <p:nvPicPr>
          <p:cNvPr id="38" name="img_med_app" descr="Medical sign vocabulary learning app"/>
          <p:cNvPicPr>
            <a:picLocks noChangeAspect="1"/>
          </p:cNvPicPr>
          <p:nvPr/>
        </p:nvPicPr>
        <p:blipFill>
          <a:blip r:embed="rId6"/>
          <a:stretch>
            <a:fillRect/>
          </a:stretch>
        </p:blipFill>
        <p:spPr>
          <a:xfrm>
            <a:off x="8974514" y="3794760"/>
            <a:ext cx="2140338" cy="2057400"/>
          </a:xfrm>
          <a:prstGeom prst="rect">
            <a:avLst/>
          </a:prstGeom>
        </p:spPr>
      </p:pic>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Captions that carry emotion</a:t>
            </a:r>
            <a:endParaRPr lang="en-US" sz="3000" dirty="0"/>
          </a:p>
        </p:txBody>
      </p:sp>
      <p:sp>
        <p:nvSpPr>
          <p:cNvPr id="3" name="time_chip_997"/>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998"/>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999"/>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1000"/>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1001"/>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1002"/>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1003"/>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1004"/>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1005"/>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1006"/>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1007"/>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1008"/>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1009"/>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1010"/>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1011"/>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1012"/>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1013"/>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1014"/>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1015"/>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pill_1016"/>
          <p:cNvSpPr txBox="1"/>
          <p:nvPr/>
        </p:nvSpPr>
        <p:spPr>
          <a:xfrm>
            <a:off x="548640" y="1371600"/>
            <a:ext cx="1417320" cy="310896"/>
          </a:xfrm>
          <a:prstGeom prst="roundRect">
            <a:avLst>
              <a:gd name="adj" fmla="val 52941"/>
            </a:avLst>
          </a:prstGeom>
          <a:solidFill>
            <a:srgbClr val="E8613A"/>
          </a:solid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EXAMPLE 3</a:t>
            </a:r>
            <a:endParaRPr lang="en-US" sz="1100" dirty="0"/>
          </a:p>
        </p:txBody>
      </p:sp>
      <p:sp>
        <p:nvSpPr>
          <p:cNvPr id="23" name="txt_1017"/>
          <p:cNvSpPr txBox="1"/>
          <p:nvPr/>
        </p:nvSpPr>
        <p:spPr>
          <a:xfrm>
            <a:off x="2103120" y="1371600"/>
            <a:ext cx="3246120" cy="310896"/>
          </a:xfrm>
          <a:prstGeom prst="rect">
            <a:avLst/>
          </a:prstGeom>
          <a:noFill/>
          <a:ln/>
        </p:spPr>
        <p:txBody>
          <a:bodyPr wrap="square" lIns="0" tIns="0" rIns="0" bIns="0" rtlCol="0" anchor="ctr"/>
          <a:lstStyle/>
          <a:p>
            <a:pPr marL="0" indent="0">
              <a:buNone/>
            </a:pPr>
            <a:r>
              <a:rPr lang="en-US" sz="1400" b="1" dirty="0">
                <a:solidFill>
                  <a:srgbClr val="1E6B4F"/>
                </a:solidFill>
                <a:latin typeface="Inter" pitchFamily="34" charset="0"/>
                <a:ea typeface="Inter" pitchFamily="34" charset="-122"/>
                <a:cs typeface="Inter" pitchFamily="34" charset="-120"/>
              </a:rPr>
              <a:t>Deaf &amp; hard-of-hearing viewers</a:t>
            </a:r>
            <a:endParaRPr lang="en-US" sz="1400" dirty="0"/>
          </a:p>
        </p:txBody>
      </p:sp>
      <p:sp>
        <p:nvSpPr>
          <p:cNvPr id="24" name="c1_txt_1018"/>
          <p:cNvSpPr txBox="1"/>
          <p:nvPr/>
        </p:nvSpPr>
        <p:spPr>
          <a:xfrm>
            <a:off x="548640" y="196596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THE CHALLENGE</a:t>
            </a:r>
            <a:endParaRPr lang="en-US" sz="1200" dirty="0"/>
          </a:p>
        </p:txBody>
      </p:sp>
      <p:sp>
        <p:nvSpPr>
          <p:cNvPr id="25" name="c1_txt_1019"/>
          <p:cNvSpPr txBox="1"/>
          <p:nvPr/>
        </p:nvSpPr>
        <p:spPr>
          <a:xfrm>
            <a:off x="548640" y="227685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Captions drop tone of voice: how something is said, not just what.</a:t>
            </a:r>
            <a:endParaRPr lang="en-US" sz="1700" dirty="0"/>
          </a:p>
        </p:txBody>
      </p:sp>
      <p:sp>
        <p:nvSpPr>
          <p:cNvPr id="26" name="c2_txt_1020"/>
          <p:cNvSpPr txBox="1"/>
          <p:nvPr/>
        </p:nvSpPr>
        <p:spPr>
          <a:xfrm>
            <a:off x="548640" y="329184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WHAT WE BUILT</a:t>
            </a:r>
            <a:endParaRPr lang="en-US" sz="1200" dirty="0"/>
          </a:p>
        </p:txBody>
      </p:sp>
      <p:sp>
        <p:nvSpPr>
          <p:cNvPr id="27" name="c2_txt_1021"/>
          <p:cNvSpPr txBox="1"/>
          <p:nvPr/>
        </p:nvSpPr>
        <p:spPr>
          <a:xfrm>
            <a:off x="548640" y="360273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Caption Royale: AI estimates emotion from each spoken word, and the caption’s typography shows it.</a:t>
            </a:r>
            <a:endParaRPr lang="en-US" sz="1700" dirty="0"/>
          </a:p>
        </p:txBody>
      </p:sp>
      <p:sp>
        <p:nvSpPr>
          <p:cNvPr id="28" name="c3_txt_1022"/>
          <p:cNvSpPr txBox="1"/>
          <p:nvPr/>
        </p:nvSpPr>
        <p:spPr>
          <a:xfrm>
            <a:off x="548640" y="4617720"/>
            <a:ext cx="4480560" cy="292608"/>
          </a:xfrm>
          <a:prstGeom prst="rect">
            <a:avLst/>
          </a:prstGeom>
          <a:noFill/>
          <a:ln/>
        </p:spPr>
        <p:txBody>
          <a:bodyPr wrap="square" lIns="0" tIns="0" rIns="0" bIns="0" rtlCol="0" anchor="t"/>
          <a:lstStyle/>
          <a:p>
            <a:pPr marL="0" indent="0">
              <a:buNone/>
            </a:pPr>
            <a:r>
              <a:rPr lang="en-US" sz="1200" b="1" kern="0" spc="150" dirty="0">
                <a:solidFill>
                  <a:srgbClr val="5E6E68"/>
                </a:solidFill>
                <a:latin typeface="Inter" pitchFamily="34" charset="0"/>
                <a:ea typeface="Inter" pitchFamily="34" charset="-122"/>
                <a:cs typeface="Inter" pitchFamily="34" charset="-120"/>
              </a:rPr>
              <a:t>PUBLISHED</a:t>
            </a:r>
            <a:endParaRPr lang="en-US" sz="1200" dirty="0"/>
          </a:p>
        </p:txBody>
      </p:sp>
      <p:sp>
        <p:nvSpPr>
          <p:cNvPr id="29" name="c3_txt_1023"/>
          <p:cNvSpPr txBox="1"/>
          <p:nvPr/>
        </p:nvSpPr>
        <p:spPr>
          <a:xfrm>
            <a:off x="548640" y="4928616"/>
            <a:ext cx="4480560" cy="914400"/>
          </a:xfrm>
          <a:prstGeom prst="rect">
            <a:avLst/>
          </a:prstGeom>
          <a:noFill/>
          <a:ln/>
        </p:spPr>
        <p:txBody>
          <a:bodyPr wrap="square" lIns="0" tIns="0" rIns="0" bIns="0" rtlCol="0" anchor="t"/>
          <a:lstStyle/>
          <a:p>
            <a:pPr marL="0" indent="0">
              <a:buNone/>
            </a:pPr>
            <a:r>
              <a:rPr lang="en-US" sz="1700" dirty="0">
                <a:solidFill>
                  <a:srgbClr val="13221D"/>
                </a:solidFill>
                <a:latin typeface="Inter" pitchFamily="34" charset="0"/>
                <a:ea typeface="Inter" pitchFamily="34" charset="-122"/>
                <a:cs typeface="Inter" pitchFamily="34" charset="-120"/>
              </a:rPr>
              <a:t>CHI 2024 (Honorable Mention), ASSETS 2024, CHI 2025</a:t>
            </a:r>
            <a:endParaRPr lang="en-US" sz="1700" dirty="0"/>
          </a:p>
        </p:txBody>
      </p:sp>
      <p:sp>
        <p:nvSpPr>
          <p:cNvPr id="30" name="card_1024"/>
          <p:cNvSpPr/>
          <p:nvPr/>
        </p:nvSpPr>
        <p:spPr>
          <a:xfrm>
            <a:off x="5440680" y="1371600"/>
            <a:ext cx="6199632" cy="4663440"/>
          </a:xfrm>
          <a:prstGeom prst="roundRect">
            <a:avLst>
              <a:gd name="adj" fmla="val 2353"/>
            </a:avLst>
          </a:prstGeom>
          <a:solidFill>
            <a:srgbClr val="F4F8F6"/>
          </a:solidFill>
          <a:ln w="12700">
            <a:solidFill>
              <a:srgbClr val="D9E1DD"/>
            </a:solidFill>
            <a:prstDash val="solid"/>
          </a:ln>
        </p:spPr>
        <p:txBody>
          <a:bodyPr/>
          <a:lstStyle/>
          <a:p>
            <a:endParaRPr lang="en-US"/>
          </a:p>
        </p:txBody>
      </p:sp>
      <p:pic>
        <p:nvPicPr>
          <p:cNvPr id="34" name="img_royale_fig" descr="Pipeline: speech, then an AI model estimates valence and arousal for each word, then caption color and weight show it"/>
          <p:cNvPicPr>
            <a:picLocks noChangeAspect="1"/>
          </p:cNvPicPr>
          <p:nvPr/>
        </p:nvPicPr>
        <p:blipFill>
          <a:blip r:embed="rId3"/>
          <a:stretch>
            <a:fillRect/>
          </a:stretch>
        </p:blipFill>
        <p:spPr>
          <a:xfrm>
            <a:off x="5590496" y="1554480"/>
            <a:ext cx="5900000" cy="2765625"/>
          </a:xfrm>
          <a:prstGeom prst="rect">
            <a:avLst/>
          </a:prstGeom>
        </p:spPr>
      </p:pic>
      <p:pic>
        <p:nvPicPr>
          <p:cNvPr id="35" name="img_haptic_setup" descr="Viewer wearing a haptic wristband while watching captioned video on a laptop"/>
          <p:cNvPicPr>
            <a:picLocks noChangeAspect="1"/>
          </p:cNvPicPr>
          <p:nvPr/>
        </p:nvPicPr>
        <p:blipFill>
          <a:blip r:embed="rId4"/>
          <a:stretch>
            <a:fillRect/>
          </a:stretch>
        </p:blipFill>
        <p:spPr>
          <a:xfrm>
            <a:off x="5623560" y="4480560"/>
            <a:ext cx="2322285" cy="1371600"/>
          </a:xfrm>
          <a:prstGeom prst="rect">
            <a:avLst/>
          </a:prstGeom>
        </p:spPr>
      </p:pic>
      <p:sp>
        <p:nvSpPr>
          <p:cNvPr id="36" name="haptic_lbl"/>
          <p:cNvSpPr txBox="1"/>
          <p:nvPr/>
        </p:nvSpPr>
        <p:spPr>
          <a:xfrm>
            <a:off x="8174445" y="4572000"/>
            <a:ext cx="3282987" cy="274320"/>
          </a:xfrm>
          <a:prstGeom prst="roundRect">
            <a:avLst>
              <a:gd name="adj" fmla="val 8000"/>
            </a:avLst>
          </a:prstGeom>
          <a:noFill/>
          <a:ln>
            <a:noFill/>
          </a:ln>
        </p:spPr>
        <p:txBody>
          <a:bodyPr wrap="square" lIns="0" tIns="0" rIns="0" bIns="0" rtlCol="0" anchor="t"/>
          <a:lstStyle/>
          <a:p>
            <a:pPr marL="0" indent="0" algn="l">
              <a:buNone/>
            </a:pPr>
            <a:r>
              <a:rPr lang="en-US" sz="1200" b="1" dirty="0">
                <a:solidFill>
                  <a:srgbClr val="E8613A"/>
                </a:solidFill>
                <a:latin typeface="Inter" pitchFamily="34" charset="0"/>
                <a:ea typeface="Inter" pitchFamily="34" charset="-122"/>
                <a:cs typeface="Inter" pitchFamily="34" charset="-120"/>
              </a:rPr>
              <a:t>+ HAPTICS</a:t>
            </a:r>
          </a:p>
        </p:txBody>
      </p:sp>
      <p:sp>
        <p:nvSpPr>
          <p:cNvPr id="37" name="haptic_txt"/>
          <p:cNvSpPr txBox="1"/>
          <p:nvPr/>
        </p:nvSpPr>
        <p:spPr>
          <a:xfrm>
            <a:off x="8174445" y="4892040"/>
            <a:ext cx="3282987" cy="960120"/>
          </a:xfrm>
          <a:prstGeom prst="roundRect">
            <a:avLst>
              <a:gd name="adj" fmla="val 8000"/>
            </a:avLst>
          </a:prstGeom>
          <a:noFill/>
          <a:ln>
            <a:noFill/>
          </a:ln>
        </p:spPr>
        <p:txBody>
          <a:bodyPr wrap="square" lIns="0" tIns="0" rIns="0" bIns="0" rtlCol="0" anchor="t"/>
          <a:lstStyle/>
          <a:p>
            <a:pPr marL="0" indent="0" algn="l">
              <a:buNone/>
            </a:pPr>
            <a:r>
              <a:rPr lang="en-US" sz="1500" dirty="0">
                <a:solidFill>
                  <a:srgbClr val="13221D"/>
                </a:solidFill>
                <a:latin typeface="Inter" pitchFamily="34" charset="0"/>
                <a:ea typeface="Inter" pitchFamily="34" charset="-122"/>
                <a:cs typeface="Inter" pitchFamily="34" charset="-120"/>
              </a:rPr>
              <a:t>A wristband adds emotion through vibration. Tactile Emotions, CHI 2025.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4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4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4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4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4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Civic AI for accessibility barriers</a:t>
            </a:r>
            <a:endParaRPr lang="en-US" sz="3000" dirty="0"/>
          </a:p>
        </p:txBody>
      </p:sp>
      <p:sp>
        <p:nvSpPr>
          <p:cNvPr id="3" name="time_chip_1027"/>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9:25 – 9:40  ·  15 min</a:t>
            </a:r>
            <a:endParaRPr lang="en-US" sz="1400" dirty="0"/>
          </a:p>
        </p:txBody>
      </p:sp>
      <p:sp>
        <p:nvSpPr>
          <p:cNvPr id="4" name="prog_welcome_1028"/>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1029"/>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1030"/>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1031"/>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1032"/>
          <p:cNvSpPr/>
          <p:nvPr/>
        </p:nvSpPr>
        <p:spPr>
          <a:xfrm>
            <a:off x="2428189"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9" name="prog_lbl_pd_1033"/>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Design</a:t>
            </a:r>
            <a:endParaRPr lang="en-US" sz="1000" dirty="0"/>
          </a:p>
        </p:txBody>
      </p:sp>
      <p:sp>
        <p:nvSpPr>
          <p:cNvPr id="10" name="prog_reflect_1034"/>
          <p:cNvSpPr/>
          <p:nvPr/>
        </p:nvSpPr>
        <p:spPr>
          <a:xfrm>
            <a:off x="3546775"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1" name="prog_lbl_reflect_1035"/>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Reflect</a:t>
            </a:r>
            <a:endParaRPr lang="en-US" sz="1000" dirty="0"/>
          </a:p>
        </p:txBody>
      </p:sp>
      <p:sp>
        <p:nvSpPr>
          <p:cNvPr id="12" name="prog_share_1036"/>
          <p:cNvSpPr/>
          <p:nvPr/>
        </p:nvSpPr>
        <p:spPr>
          <a:xfrm>
            <a:off x="4665360"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3" name="prog_lbl_share_1037"/>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Share</a:t>
            </a:r>
            <a:endParaRPr lang="en-US" sz="1000" dirty="0"/>
          </a:p>
        </p:txBody>
      </p:sp>
      <p:sp>
        <p:nvSpPr>
          <p:cNvPr id="14" name="prog_break_1038"/>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1039"/>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1040"/>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1041"/>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1042"/>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1043"/>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1044"/>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1045"/>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pill_1046"/>
          <p:cNvSpPr txBox="1"/>
          <p:nvPr/>
        </p:nvSpPr>
        <p:spPr>
          <a:xfrm>
            <a:off x="548640" y="1371600"/>
            <a:ext cx="1417320" cy="310896"/>
          </a:xfrm>
          <a:prstGeom prst="roundRect">
            <a:avLst>
              <a:gd name="adj" fmla="val 52941"/>
            </a:avLst>
          </a:prstGeom>
          <a:solidFill>
            <a:srgbClr val="E8613A"/>
          </a:solidFill>
          <a:ln/>
        </p:spPr>
        <p:txBody>
          <a:bodyPr wrap="square" lIns="0" tIns="0" rIns="0" bIns="0" rtlCol="0" anchor="ctr"/>
          <a:lstStyle/>
          <a:p>
            <a:pPr marL="0" indent="0" algn="ctr">
              <a:buNone/>
            </a:pPr>
            <a:r>
              <a:rPr lang="en-US" sz="1100" b="1" dirty="0">
                <a:solidFill>
                  <a:srgbClr val="FFFFFF"/>
                </a:solidFill>
                <a:latin typeface="Inter" pitchFamily="34" charset="0"/>
                <a:ea typeface="Inter" pitchFamily="34" charset="-122"/>
                <a:cs typeface="Inter" pitchFamily="34" charset="-120"/>
              </a:rPr>
              <a:t>EXAMPLE 4</a:t>
            </a:r>
            <a:endParaRPr lang="en-US" sz="1100" dirty="0"/>
          </a:p>
        </p:txBody>
      </p:sp>
      <p:sp>
        <p:nvSpPr>
          <p:cNvPr id="23" name="txt_1047"/>
          <p:cNvSpPr txBox="1"/>
          <p:nvPr/>
        </p:nvSpPr>
        <p:spPr>
          <a:xfrm>
            <a:off x="2103120" y="1371600"/>
            <a:ext cx="3246120" cy="310896"/>
          </a:xfrm>
          <a:prstGeom prst="rect">
            <a:avLst/>
          </a:prstGeom>
          <a:noFill/>
          <a:ln/>
        </p:spPr>
        <p:txBody>
          <a:bodyPr wrap="square" lIns="0" tIns="0" rIns="0" bIns="0" rtlCol="0" anchor="ctr"/>
          <a:lstStyle/>
          <a:p>
            <a:pPr marL="0" indent="0">
              <a:buNone/>
            </a:pPr>
            <a:r>
              <a:rPr lang="en-US" sz="1400" b="1" dirty="0">
                <a:solidFill>
                  <a:srgbClr val="1E6B4F"/>
                </a:solidFill>
                <a:latin typeface="Inter" pitchFamily="34" charset="0"/>
                <a:ea typeface="Inter" pitchFamily="34" charset="-122"/>
                <a:cs typeface="Inter" pitchFamily="34" charset="-120"/>
              </a:rPr>
              <a:t>Civic &amp; disability organizations</a:t>
            </a:r>
            <a:endParaRPr lang="en-US" sz="1400" dirty="0"/>
          </a:p>
        </p:txBody>
      </p:sp>
      <p:sp>
        <p:nvSpPr>
          <p:cNvPr id="39" name="civ_stmt"/>
          <p:cNvSpPr txBox="1"/>
          <p:nvPr/>
        </p:nvSpPr>
        <p:spPr>
          <a:xfrm>
            <a:off x="548640" y="1874520"/>
            <a:ext cx="11094720" cy="777240"/>
          </a:xfrm>
          <a:prstGeom prst="roundRect">
            <a:avLst>
              <a:gd name="adj" fmla="val 8000"/>
            </a:avLst>
          </a:prstGeom>
          <a:noFill/>
          <a:ln>
            <a:noFill/>
          </a:ln>
        </p:spPr>
        <p:txBody>
          <a:bodyPr wrap="square" lIns="0" tIns="0" rIns="0" bIns="0" rtlCol="0" anchor="t"/>
          <a:lstStyle/>
          <a:p>
            <a:pPr marL="0" indent="0" algn="l">
              <a:buNone/>
            </a:pPr>
            <a:r>
              <a:rPr lang="en-US" sz="2000" b="1" dirty="0">
                <a:solidFill>
                  <a:srgbClr val="13221D"/>
                </a:solidFill>
                <a:latin typeface="Inter" pitchFamily="34" charset="0"/>
                <a:ea typeface="Inter" pitchFamily="34" charset="-122"/>
                <a:cs typeface="Inter" pitchFamily="34" charset="-120"/>
              </a:rPr>
              <a:t>Dashboards and AI that help civic groups, residents, and local governments see and act on accessibility barriers.</a:t>
            </a:r>
          </a:p>
        </p:txBody>
      </p:sp>
      <p:sp>
        <p:nvSpPr>
          <p:cNvPr id="40" name="civ_quote"/>
          <p:cNvSpPr/>
          <p:nvPr/>
        </p:nvSpPr>
        <p:spPr>
          <a:xfrm>
            <a:off x="548640" y="2834640"/>
            <a:ext cx="5394960" cy="1737360"/>
          </a:xfrm>
          <a:prstGeom prst="roundRect">
            <a:avLst>
              <a:gd name="adj" fmla="val 6000"/>
            </a:avLst>
          </a:prstGeom>
          <a:solidFill>
            <a:srgbClr val="E8F2ED"/>
          </a:solidFill>
          <a:ln>
            <a:noFill/>
          </a:ln>
        </p:spPr>
        <p:txBody>
          <a:bodyPr wrap="square" lIns="228600" tIns="228600" rIns="228600" bIns="228600" rtlCol="0" anchor="ctr"/>
          <a:lstStyle/>
          <a:p>
            <a:pPr marL="0" indent="0" algn="l">
              <a:buNone/>
            </a:pPr>
            <a:r>
              <a:rPr lang="en-US" sz="1600" dirty="0">
                <a:solidFill>
                  <a:srgbClr val="13221D"/>
                </a:solidFill>
                <a:latin typeface="Inter" pitchFamily="34" charset="0"/>
                <a:ea typeface="Inter" pitchFamily="34" charset="-122"/>
                <a:cs typeface="Inter" pitchFamily="34" charset="-120"/>
              </a:rPr>
              <a:t>“If I could ask, ‘Give me a list of all ADA sidewalk problems on North State Street between X and Y,’ and it answered accurately and verifiably, that would be game-changing.”</a:t>
            </a:r>
          </a:p>
        </p:txBody>
      </p:sp>
      <p:sp>
        <p:nvSpPr>
          <p:cNvPr id="41" name="civ_g0"/>
          <p:cNvSpPr/>
          <p:nvPr/>
        </p:nvSpPr>
        <p:spPr>
          <a:xfrm>
            <a:off x="6217920" y="2834640"/>
            <a:ext cx="5425440" cy="539496"/>
          </a:xfrm>
          <a:prstGeom prst="roundRect">
            <a:avLst>
              <a:gd name="adj" fmla="val 10000"/>
            </a:avLst>
          </a:prstGeom>
          <a:solidFill>
            <a:srgbClr val="FFFFFF"/>
          </a:solidFill>
          <a:ln w="19050">
            <a:solidFill>
              <a:srgbClr val="D9E1DD"/>
            </a:solidFill>
          </a:ln>
        </p:spPr>
        <p:txBody>
          <a:bodyPr wrap="square" lIns="137160" tIns="137160" rIns="137160" bIns="137160" rtlCol="0" anchor="ctr"/>
          <a:lstStyle/>
          <a:p>
            <a:pPr marL="0" indent="0" algn="l">
              <a:buNone/>
            </a:pPr>
            <a:r>
              <a:rPr lang="en-US" sz="1400" b="1" dirty="0">
                <a:solidFill>
                  <a:srgbClr val="1E6B4F"/>
                </a:solidFill>
                <a:latin typeface="Inter" pitchFamily="34" charset="0"/>
                <a:ea typeface="Inter" pitchFamily="34" charset="-122"/>
                <a:cs typeface="Inter" pitchFamily="34" charset="-120"/>
              </a:rPr>
              <a:t>AI summaries with local citations</a:t>
            </a:r>
          </a:p>
          <a:p>
            <a:pPr marL="0" indent="0" algn="l">
              <a:buNone/>
            </a:pPr>
            <a:r>
              <a:rPr lang="en-US" sz="1200" dirty="0">
                <a:solidFill>
                  <a:srgbClr val="5E6E68"/>
                </a:solidFill>
                <a:latin typeface="Inter" pitchFamily="34" charset="0"/>
                <a:ea typeface="Inter" pitchFamily="34" charset="-122"/>
                <a:cs typeface="Inter" pitchFamily="34" charset="-120"/>
              </a:rPr>
              <a:t>Answers linked to authoritative records.</a:t>
            </a:r>
          </a:p>
        </p:txBody>
      </p:sp>
      <p:sp>
        <p:nvSpPr>
          <p:cNvPr id="42" name="civ_g1"/>
          <p:cNvSpPr/>
          <p:nvPr/>
        </p:nvSpPr>
        <p:spPr>
          <a:xfrm>
            <a:off x="6217920" y="3433572"/>
            <a:ext cx="5425440" cy="539496"/>
          </a:xfrm>
          <a:prstGeom prst="roundRect">
            <a:avLst>
              <a:gd name="adj" fmla="val 10000"/>
            </a:avLst>
          </a:prstGeom>
          <a:solidFill>
            <a:srgbClr val="FFFFFF"/>
          </a:solidFill>
          <a:ln w="19050">
            <a:solidFill>
              <a:srgbClr val="D9E1DD"/>
            </a:solidFill>
          </a:ln>
        </p:spPr>
        <p:txBody>
          <a:bodyPr wrap="square" lIns="137160" tIns="137160" rIns="137160" bIns="137160" rtlCol="0" anchor="ctr"/>
          <a:lstStyle/>
          <a:p>
            <a:pPr marL="0" indent="0" algn="l">
              <a:buNone/>
            </a:pPr>
            <a:r>
              <a:rPr lang="en-US" sz="1400" b="1" dirty="0">
                <a:solidFill>
                  <a:srgbClr val="1E6B4F"/>
                </a:solidFill>
                <a:latin typeface="Inter" pitchFamily="34" charset="0"/>
                <a:ea typeface="Inter" pitchFamily="34" charset="-122"/>
                <a:cs typeface="Inter" pitchFamily="34" charset="-120"/>
              </a:rPr>
              <a:t>Escalate to a human</a:t>
            </a:r>
          </a:p>
          <a:p>
            <a:pPr marL="0" indent="0" algn="l">
              <a:buNone/>
            </a:pPr>
            <a:r>
              <a:rPr lang="en-US" sz="1200" dirty="0">
                <a:solidFill>
                  <a:srgbClr val="5E6E68"/>
                </a:solidFill>
                <a:latin typeface="Inter" pitchFamily="34" charset="0"/>
                <a:ea typeface="Inter" pitchFamily="34" charset="-122"/>
                <a:cs typeface="Inter" pitchFamily="34" charset="-120"/>
              </a:rPr>
              <a:t>A visible path to staff when automation falls short.</a:t>
            </a:r>
          </a:p>
        </p:txBody>
      </p:sp>
      <p:sp>
        <p:nvSpPr>
          <p:cNvPr id="43" name="civ_g2"/>
          <p:cNvSpPr/>
          <p:nvPr/>
        </p:nvSpPr>
        <p:spPr>
          <a:xfrm>
            <a:off x="6217920" y="4032504"/>
            <a:ext cx="5425440" cy="539496"/>
          </a:xfrm>
          <a:prstGeom prst="roundRect">
            <a:avLst>
              <a:gd name="adj" fmla="val 10000"/>
            </a:avLst>
          </a:prstGeom>
          <a:solidFill>
            <a:srgbClr val="FFFFFF"/>
          </a:solidFill>
          <a:ln w="19050">
            <a:solidFill>
              <a:srgbClr val="D9E1DD"/>
            </a:solidFill>
          </a:ln>
        </p:spPr>
        <p:txBody>
          <a:bodyPr wrap="square" lIns="137160" tIns="137160" rIns="137160" bIns="137160" rtlCol="0" anchor="ctr"/>
          <a:lstStyle/>
          <a:p>
            <a:pPr marL="0" indent="0" algn="l">
              <a:buNone/>
            </a:pPr>
            <a:r>
              <a:rPr lang="en-US" sz="1400" b="1" dirty="0">
                <a:solidFill>
                  <a:srgbClr val="1E6B4F"/>
                </a:solidFill>
                <a:latin typeface="Inter" pitchFamily="34" charset="0"/>
                <a:ea typeface="Inter" pitchFamily="34" charset="-122"/>
                <a:cs typeface="Inter" pitchFamily="34" charset="-120"/>
              </a:rPr>
              <a:t>Mark where AI is used</a:t>
            </a:r>
          </a:p>
          <a:p>
            <a:pPr marL="0" indent="0" algn="l">
              <a:buNone/>
            </a:pPr>
            <a:r>
              <a:rPr lang="en-US" sz="1200" dirty="0">
                <a:solidFill>
                  <a:srgbClr val="5E6E68"/>
                </a:solidFill>
                <a:latin typeface="Inter" pitchFamily="34" charset="0"/>
                <a:ea typeface="Inter" pitchFamily="34" charset="-122"/>
                <a:cs typeface="Inter" pitchFamily="34" charset="-120"/>
              </a:rPr>
              <a:t>Plain language and clear onboarding.</a:t>
            </a:r>
          </a:p>
        </p:txBody>
      </p:sp>
      <p:sp>
        <p:nvSpPr>
          <p:cNvPr id="44" name="civ_onesize"/>
          <p:cNvSpPr/>
          <p:nvPr/>
        </p:nvSpPr>
        <p:spPr>
          <a:xfrm>
            <a:off x="548640" y="4754880"/>
            <a:ext cx="5394960" cy="1280160"/>
          </a:xfrm>
          <a:prstGeom prst="roundRect">
            <a:avLst>
              <a:gd name="adj" fmla="val 8000"/>
            </a:avLst>
          </a:prstGeom>
          <a:solidFill>
            <a:srgbClr val="0E3B2E"/>
          </a:solidFill>
          <a:ln>
            <a:noFill/>
          </a:ln>
        </p:spPr>
        <p:txBody>
          <a:bodyPr wrap="square" lIns="0" tIns="0" rIns="0" bIns="0" rtlCol="0" anchor="t"/>
          <a:lstStyle/>
          <a:p>
            <a:pPr marL="0" indent="0" algn="l">
              <a:buNone/>
            </a:pPr>
            <a:endParaRPr/>
          </a:p>
        </p:txBody>
      </p:sp>
      <p:sp>
        <p:nvSpPr>
          <p:cNvPr id="45" name="civ_onesize_lbl"/>
          <p:cNvSpPr txBox="1"/>
          <p:nvPr/>
        </p:nvSpPr>
        <p:spPr>
          <a:xfrm>
            <a:off x="822960" y="4892040"/>
            <a:ext cx="4846320" cy="274320"/>
          </a:xfrm>
          <a:prstGeom prst="roundRect">
            <a:avLst>
              <a:gd name="adj" fmla="val 8000"/>
            </a:avLst>
          </a:prstGeom>
          <a:noFill/>
          <a:ln>
            <a:noFill/>
          </a:ln>
        </p:spPr>
        <p:txBody>
          <a:bodyPr wrap="square" lIns="0" tIns="0" rIns="0" bIns="0" rtlCol="0" anchor="t"/>
          <a:lstStyle/>
          <a:p>
            <a:pPr marL="0" indent="0" algn="l">
              <a:buNone/>
            </a:pPr>
            <a:r>
              <a:rPr lang="en-US" sz="1200" b="1" dirty="0">
                <a:solidFill>
                  <a:srgbClr val="F2B33D"/>
                </a:solidFill>
                <a:latin typeface="Inter" pitchFamily="34" charset="0"/>
                <a:ea typeface="Inter" pitchFamily="34" charset="-122"/>
                <a:cs typeface="Inter" pitchFamily="34" charset="-120"/>
              </a:rPr>
              <a:t>NO ONE SIZE FITS ALL</a:t>
            </a:r>
          </a:p>
        </p:txBody>
      </p:sp>
      <p:sp>
        <p:nvSpPr>
          <p:cNvPr id="46" name="civ_onesize_txt"/>
          <p:cNvSpPr txBox="1"/>
          <p:nvPr/>
        </p:nvSpPr>
        <p:spPr>
          <a:xfrm>
            <a:off x="822960" y="5212080"/>
            <a:ext cx="4846320" cy="731520"/>
          </a:xfrm>
          <a:prstGeom prst="roundRect">
            <a:avLst>
              <a:gd name="adj" fmla="val 8000"/>
            </a:avLst>
          </a:prstGeom>
          <a:noFill/>
          <a:ln>
            <a:noFill/>
          </a:ln>
        </p:spPr>
        <p:txBody>
          <a:bodyPr wrap="square" lIns="0" tIns="0" rIns="0" bIns="0" rtlCol="0" anchor="t"/>
          <a:lstStyle/>
          <a:p>
            <a:pPr marL="0" indent="0" algn="l">
              <a:buNone/>
            </a:pPr>
            <a:r>
              <a:rPr lang="en-US" sz="1600" dirty="0">
                <a:solidFill>
                  <a:srgbClr val="FFFFFF"/>
                </a:solidFill>
                <a:latin typeface="Inter" pitchFamily="34" charset="0"/>
                <a:ea typeface="Inter" pitchFamily="34" charset="-122"/>
                <a:cs typeface="Inter" pitchFamily="34" charset="-120"/>
              </a:rPr>
              <a:t>Civic AI has to adapt to different people, roles, and access needs.</a:t>
            </a:r>
          </a:p>
        </p:txBody>
      </p:sp>
      <p:sp>
        <p:nvSpPr>
          <p:cNvPr id="47" name="civ_nsf"/>
          <p:cNvSpPr/>
          <p:nvPr/>
        </p:nvSpPr>
        <p:spPr>
          <a:xfrm>
            <a:off x="6217920" y="4754880"/>
            <a:ext cx="5425440" cy="1280160"/>
          </a:xfrm>
          <a:prstGeom prst="roundRect">
            <a:avLst>
              <a:gd name="adj" fmla="val 8000"/>
            </a:avLst>
          </a:prstGeom>
          <a:solidFill>
            <a:srgbClr val="FCE7DF"/>
          </a:solidFill>
          <a:ln>
            <a:noFill/>
          </a:ln>
        </p:spPr>
        <p:txBody>
          <a:bodyPr wrap="square" lIns="0" tIns="0" rIns="0" bIns="0" rtlCol="0" anchor="t"/>
          <a:lstStyle/>
          <a:p>
            <a:pPr marL="0" indent="0" algn="l">
              <a:buNone/>
            </a:pPr>
            <a:endParaRPr/>
          </a:p>
        </p:txBody>
      </p:sp>
      <p:sp>
        <p:nvSpPr>
          <p:cNvPr id="48" name="civ_nsf_lbl"/>
          <p:cNvSpPr txBox="1"/>
          <p:nvPr/>
        </p:nvSpPr>
        <p:spPr>
          <a:xfrm>
            <a:off x="6492240" y="4892040"/>
            <a:ext cx="4876800" cy="274320"/>
          </a:xfrm>
          <a:prstGeom prst="roundRect">
            <a:avLst>
              <a:gd name="adj" fmla="val 8000"/>
            </a:avLst>
          </a:prstGeom>
          <a:noFill/>
          <a:ln>
            <a:noFill/>
          </a:ln>
        </p:spPr>
        <p:txBody>
          <a:bodyPr wrap="square" lIns="0" tIns="0" rIns="0" bIns="0" rtlCol="0" anchor="t"/>
          <a:lstStyle/>
          <a:p>
            <a:pPr marL="0" indent="0" algn="l">
              <a:buNone/>
            </a:pPr>
            <a:r>
              <a:rPr lang="en-US" sz="1200" b="1" dirty="0">
                <a:solidFill>
                  <a:srgbClr val="E8613A"/>
                </a:solidFill>
                <a:latin typeface="Inter" pitchFamily="34" charset="0"/>
                <a:ea typeface="Inter" pitchFamily="34" charset="-122"/>
                <a:cs typeface="Inter" pitchFamily="34" charset="-120"/>
              </a:rPr>
              <a:t>NEW NSF AWARD · 2026</a:t>
            </a:r>
          </a:p>
        </p:txBody>
      </p:sp>
      <p:sp>
        <p:nvSpPr>
          <p:cNvPr id="49" name="civ_nsf_txt"/>
          <p:cNvSpPr txBox="1"/>
          <p:nvPr/>
        </p:nvSpPr>
        <p:spPr>
          <a:xfrm>
            <a:off x="6492240" y="5212080"/>
            <a:ext cx="4876800" cy="731520"/>
          </a:xfrm>
          <a:prstGeom prst="roundRect">
            <a:avLst>
              <a:gd name="adj" fmla="val 8000"/>
            </a:avLst>
          </a:prstGeom>
          <a:noFill/>
          <a:ln>
            <a:noFill/>
          </a:ln>
        </p:spPr>
        <p:txBody>
          <a:bodyPr wrap="square" lIns="0" tIns="0" rIns="0" bIns="0" rtlCol="0" anchor="t"/>
          <a:lstStyle/>
          <a:p>
            <a:pPr marL="0" indent="0" algn="l">
              <a:buNone/>
            </a:pPr>
            <a:r>
              <a:rPr lang="en-US" sz="1600" b="1" dirty="0">
                <a:solidFill>
                  <a:srgbClr val="13221D"/>
                </a:solidFill>
                <a:latin typeface="Inter" pitchFamily="34" charset="0"/>
                <a:ea typeface="Inter" pitchFamily="34" charset="-122"/>
                <a:cs typeface="Inter" pitchFamily="34" charset="-120"/>
              </a:rPr>
              <a:t>Civic AI that connects residents, communities, and local governments.</a:t>
            </a: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Your one problem</a:t>
            </a:r>
            <a:endParaRPr lang="en-US" sz="3000" dirty="0"/>
          </a:p>
        </p:txBody>
      </p:sp>
      <p:sp>
        <p:nvSpPr>
          <p:cNvPr id="3" name="time_chip_1093"/>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9:40 – 10:10  ·  30 min</a:t>
            </a:r>
            <a:endParaRPr lang="en-US" sz="1400" dirty="0"/>
          </a:p>
        </p:txBody>
      </p:sp>
      <p:sp>
        <p:nvSpPr>
          <p:cNvPr id="4" name="prog_welcome_1094"/>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1095"/>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1096"/>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1097"/>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1098"/>
          <p:cNvSpPr/>
          <p:nvPr/>
        </p:nvSpPr>
        <p:spPr>
          <a:xfrm>
            <a:off x="2428189"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9" name="prog_lbl_pd_1099"/>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Design</a:t>
            </a:r>
            <a:endParaRPr lang="en-US" sz="1000" dirty="0"/>
          </a:p>
        </p:txBody>
      </p:sp>
      <p:sp>
        <p:nvSpPr>
          <p:cNvPr id="10" name="prog_reflect_1100"/>
          <p:cNvSpPr/>
          <p:nvPr/>
        </p:nvSpPr>
        <p:spPr>
          <a:xfrm>
            <a:off x="3546775"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11" name="prog_lbl_reflect_1101"/>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Reflect</a:t>
            </a:r>
            <a:endParaRPr lang="en-US" sz="1000" dirty="0"/>
          </a:p>
        </p:txBody>
      </p:sp>
      <p:sp>
        <p:nvSpPr>
          <p:cNvPr id="12" name="prog_share_1102"/>
          <p:cNvSpPr/>
          <p:nvPr/>
        </p:nvSpPr>
        <p:spPr>
          <a:xfrm>
            <a:off x="4665360"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13" name="prog_lbl_share_1103"/>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Share</a:t>
            </a:r>
            <a:endParaRPr lang="en-US" sz="1000" dirty="0"/>
          </a:p>
        </p:txBody>
      </p:sp>
      <p:sp>
        <p:nvSpPr>
          <p:cNvPr id="14" name="prog_break_1104"/>
          <p:cNvSpPr/>
          <p:nvPr/>
        </p:nvSpPr>
        <p:spPr>
          <a:xfrm>
            <a:off x="5783946" y="6400800"/>
            <a:ext cx="1072866" cy="73152"/>
          </a:xfrm>
          <a:prstGeom prst="rect">
            <a:avLst/>
          </a:prstGeom>
          <a:solidFill>
            <a:srgbClr val="D9E1DD"/>
          </a:solidFill>
          <a:ln w="12700">
            <a:solidFill>
              <a:srgbClr val="D9E1DD"/>
            </a:solidFill>
            <a:prstDash val="solid"/>
          </a:ln>
        </p:spPr>
        <p:txBody>
          <a:bodyPr/>
          <a:lstStyle/>
          <a:p>
            <a:endParaRPr lang="en-US"/>
          </a:p>
        </p:txBody>
      </p:sp>
      <p:sp>
        <p:nvSpPr>
          <p:cNvPr id="15" name="prog_lbl_break_1105"/>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a:t>
            </a:r>
            <a:endParaRPr lang="en-US" sz="1000" dirty="0"/>
          </a:p>
        </p:txBody>
      </p:sp>
      <p:sp>
        <p:nvSpPr>
          <p:cNvPr id="16" name="prog_breakout_1106"/>
          <p:cNvSpPr/>
          <p:nvPr/>
        </p:nvSpPr>
        <p:spPr>
          <a:xfrm>
            <a:off x="6902531" y="6400800"/>
            <a:ext cx="3218597" cy="73152"/>
          </a:xfrm>
          <a:prstGeom prst="rect">
            <a:avLst/>
          </a:prstGeom>
          <a:solidFill>
            <a:srgbClr val="D9E1DD"/>
          </a:solidFill>
          <a:ln w="12700">
            <a:solidFill>
              <a:srgbClr val="D9E1DD"/>
            </a:solidFill>
            <a:prstDash val="solid"/>
          </a:ln>
        </p:spPr>
        <p:txBody>
          <a:bodyPr/>
          <a:lstStyle/>
          <a:p>
            <a:endParaRPr lang="en-US"/>
          </a:p>
        </p:txBody>
      </p:sp>
      <p:sp>
        <p:nvSpPr>
          <p:cNvPr id="17" name="prog_lbl_breakout_1107"/>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Breakouts</a:t>
            </a:r>
            <a:endParaRPr lang="en-US" sz="1000" dirty="0"/>
          </a:p>
        </p:txBody>
      </p:sp>
      <p:sp>
        <p:nvSpPr>
          <p:cNvPr id="18" name="prog_report_1108"/>
          <p:cNvSpPr/>
          <p:nvPr/>
        </p:nvSpPr>
        <p:spPr>
          <a:xfrm>
            <a:off x="10166848"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19" name="prog_lbl_report_1109"/>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Report</a:t>
            </a:r>
            <a:endParaRPr lang="en-US" sz="1000" dirty="0"/>
          </a:p>
        </p:txBody>
      </p:sp>
      <p:sp>
        <p:nvSpPr>
          <p:cNvPr id="20" name="prog_close_1110"/>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1111"/>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txt_1112"/>
          <p:cNvSpPr txBox="1"/>
          <p:nvPr/>
        </p:nvSpPr>
        <p:spPr>
          <a:xfrm>
            <a:off x="548640" y="1371600"/>
            <a:ext cx="10972800" cy="548640"/>
          </a:xfrm>
          <a:prstGeom prst="rect">
            <a:avLst/>
          </a:prstGeom>
          <a:noFill/>
          <a:ln/>
        </p:spPr>
        <p:txBody>
          <a:bodyPr wrap="square" lIns="0" tIns="0" rIns="0" bIns="0" rtlCol="0" anchor="t"/>
          <a:lstStyle/>
          <a:p>
            <a:pPr marL="0" indent="0">
              <a:buNone/>
            </a:pPr>
            <a:r>
              <a:rPr lang="en-US" sz="1800" dirty="0">
                <a:solidFill>
                  <a:srgbClr val="5E6E68"/>
                </a:solidFill>
                <a:latin typeface="Inter" pitchFamily="34" charset="0"/>
                <a:ea typeface="Inter" pitchFamily="34" charset="-122"/>
                <a:cs typeface="Inter" pitchFamily="34" charset="-120"/>
              </a:rPr>
              <a:t>Pick one community engagement challenge where AI could help, hurt, create barriers, or lower them.</a:t>
            </a:r>
            <a:endParaRPr lang="en-US" sz="1800" dirty="0"/>
          </a:p>
        </p:txBody>
      </p:sp>
      <p:sp>
        <p:nvSpPr>
          <p:cNvPr id="23" name="c1_card_1113"/>
          <p:cNvSpPr/>
          <p:nvPr/>
        </p:nvSpPr>
        <p:spPr>
          <a:xfrm>
            <a:off x="548640" y="2057400"/>
            <a:ext cx="6035040" cy="676656"/>
          </a:xfrm>
          <a:prstGeom prst="roundRect">
            <a:avLst>
              <a:gd name="adj" fmla="val 16216"/>
            </a:avLst>
          </a:prstGeom>
          <a:solidFill>
            <a:srgbClr val="E8F2ED"/>
          </a:solidFill>
          <a:ln w="12700">
            <a:solidFill>
              <a:srgbClr val="E8F2ED"/>
            </a:solidFill>
            <a:prstDash val="solid"/>
          </a:ln>
        </p:spPr>
        <p:txBody>
          <a:bodyPr/>
          <a:lstStyle/>
          <a:p>
            <a:endParaRPr lang="en-US"/>
          </a:p>
        </p:txBody>
      </p:sp>
      <p:sp>
        <p:nvSpPr>
          <p:cNvPr id="24" name="c1_num_1114"/>
          <p:cNvSpPr txBox="1"/>
          <p:nvPr/>
        </p:nvSpPr>
        <p:spPr>
          <a:xfrm>
            <a:off x="685800" y="2185416"/>
            <a:ext cx="420624" cy="420624"/>
          </a:xfrm>
          <a:prstGeom prst="ellipse">
            <a:avLst/>
          </a:prstGeom>
          <a:solidFill>
            <a:srgbClr val="1E6B4F"/>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1</a:t>
            </a:r>
            <a:endParaRPr lang="en-US" sz="1400" dirty="0"/>
          </a:p>
        </p:txBody>
      </p:sp>
      <p:sp>
        <p:nvSpPr>
          <p:cNvPr id="25" name="c1_txt_1115"/>
          <p:cNvSpPr txBox="1"/>
          <p:nvPr/>
        </p:nvSpPr>
        <p:spPr>
          <a:xfrm>
            <a:off x="1280160" y="2057400"/>
            <a:ext cx="3017520" cy="676656"/>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The problem</a:t>
            </a:r>
            <a:endParaRPr lang="en-US" sz="1700" dirty="0"/>
          </a:p>
        </p:txBody>
      </p:sp>
      <p:sp>
        <p:nvSpPr>
          <p:cNvPr id="26" name="c1_txt_1116"/>
          <p:cNvSpPr txBox="1"/>
          <p:nvPr/>
        </p:nvSpPr>
        <p:spPr>
          <a:xfrm>
            <a:off x="4206240" y="2057400"/>
            <a:ext cx="2240280" cy="676656"/>
          </a:xfrm>
          <a:prstGeom prst="rect">
            <a:avLst/>
          </a:prstGeom>
          <a:noFill/>
          <a:ln/>
        </p:spPr>
        <p:txBody>
          <a:bodyPr wrap="square" lIns="0" tIns="0" rIns="0" bIns="0" rtlCol="0" anchor="ctr"/>
          <a:lstStyle/>
          <a:p>
            <a:pPr marL="0" indent="0">
              <a:buNone/>
            </a:pPr>
            <a:r>
              <a:rPr lang="en-US" sz="1300" dirty="0">
                <a:solidFill>
                  <a:srgbClr val="5E6E68"/>
                </a:solidFill>
                <a:latin typeface="Inter" pitchFamily="34" charset="0"/>
                <a:ea typeface="Inter" pitchFamily="34" charset="-122"/>
                <a:cs typeface="Inter" pitchFamily="34" charset="-120"/>
              </a:rPr>
              <a:t>One sentence</a:t>
            </a:r>
            <a:endParaRPr lang="en-US" sz="1300" dirty="0"/>
          </a:p>
        </p:txBody>
      </p:sp>
      <p:sp>
        <p:nvSpPr>
          <p:cNvPr id="27" name="c1_card_1117"/>
          <p:cNvSpPr/>
          <p:nvPr/>
        </p:nvSpPr>
        <p:spPr>
          <a:xfrm>
            <a:off x="548640" y="2825496"/>
            <a:ext cx="6035040" cy="676656"/>
          </a:xfrm>
          <a:prstGeom prst="roundRect">
            <a:avLst>
              <a:gd name="adj" fmla="val 16216"/>
            </a:avLst>
          </a:prstGeom>
          <a:solidFill>
            <a:srgbClr val="FFFFFF"/>
          </a:solidFill>
          <a:ln w="12700">
            <a:solidFill>
              <a:srgbClr val="D9E1DD"/>
            </a:solidFill>
            <a:prstDash val="solid"/>
          </a:ln>
        </p:spPr>
        <p:txBody>
          <a:bodyPr/>
          <a:lstStyle/>
          <a:p>
            <a:endParaRPr lang="en-US"/>
          </a:p>
        </p:txBody>
      </p:sp>
      <p:sp>
        <p:nvSpPr>
          <p:cNvPr id="28" name="c1_num_1118"/>
          <p:cNvSpPr txBox="1"/>
          <p:nvPr/>
        </p:nvSpPr>
        <p:spPr>
          <a:xfrm>
            <a:off x="685800" y="2953512"/>
            <a:ext cx="420624" cy="420624"/>
          </a:xfrm>
          <a:prstGeom prst="ellipse">
            <a:avLst/>
          </a:prstGeom>
          <a:solidFill>
            <a:srgbClr val="1E6B4F"/>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2</a:t>
            </a:r>
            <a:endParaRPr lang="en-US" sz="1400" dirty="0"/>
          </a:p>
        </p:txBody>
      </p:sp>
      <p:sp>
        <p:nvSpPr>
          <p:cNvPr id="29" name="c1_txt_1119"/>
          <p:cNvSpPr txBox="1"/>
          <p:nvPr/>
        </p:nvSpPr>
        <p:spPr>
          <a:xfrm>
            <a:off x="1280160" y="2825496"/>
            <a:ext cx="3017520" cy="676656"/>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Who is affected</a:t>
            </a:r>
            <a:endParaRPr lang="en-US" sz="1700" dirty="0"/>
          </a:p>
        </p:txBody>
      </p:sp>
      <p:sp>
        <p:nvSpPr>
          <p:cNvPr id="30" name="c1_txt_1120"/>
          <p:cNvSpPr txBox="1"/>
          <p:nvPr/>
        </p:nvSpPr>
        <p:spPr>
          <a:xfrm>
            <a:off x="4206240" y="2825496"/>
            <a:ext cx="2240280" cy="676656"/>
          </a:xfrm>
          <a:prstGeom prst="rect">
            <a:avLst/>
          </a:prstGeom>
          <a:noFill/>
          <a:ln/>
        </p:spPr>
        <p:txBody>
          <a:bodyPr wrap="square" lIns="0" tIns="0" rIns="0" bIns="0" rtlCol="0" anchor="ctr"/>
          <a:lstStyle/>
          <a:p>
            <a:pPr marL="0" indent="0">
              <a:buNone/>
            </a:pPr>
            <a:r>
              <a:rPr lang="en-US" sz="1300" dirty="0">
                <a:solidFill>
                  <a:srgbClr val="5E6E68"/>
                </a:solidFill>
                <a:latin typeface="Inter" pitchFamily="34" charset="0"/>
                <a:ea typeface="Inter" pitchFamily="34" charset="-122"/>
                <a:cs typeface="Inter" pitchFamily="34" charset="-120"/>
              </a:rPr>
              <a:t>Partners, students, residents</a:t>
            </a:r>
            <a:endParaRPr lang="en-US" sz="1300" dirty="0"/>
          </a:p>
        </p:txBody>
      </p:sp>
      <p:sp>
        <p:nvSpPr>
          <p:cNvPr id="31" name="c1_card_1121"/>
          <p:cNvSpPr/>
          <p:nvPr/>
        </p:nvSpPr>
        <p:spPr>
          <a:xfrm>
            <a:off x="548640" y="3593592"/>
            <a:ext cx="6035040" cy="676656"/>
          </a:xfrm>
          <a:prstGeom prst="roundRect">
            <a:avLst>
              <a:gd name="adj" fmla="val 16216"/>
            </a:avLst>
          </a:prstGeom>
          <a:solidFill>
            <a:srgbClr val="E8F2ED"/>
          </a:solidFill>
          <a:ln w="12700">
            <a:solidFill>
              <a:srgbClr val="E8F2ED"/>
            </a:solidFill>
            <a:prstDash val="solid"/>
          </a:ln>
        </p:spPr>
        <p:txBody>
          <a:bodyPr/>
          <a:lstStyle/>
          <a:p>
            <a:endParaRPr lang="en-US"/>
          </a:p>
        </p:txBody>
      </p:sp>
      <p:sp>
        <p:nvSpPr>
          <p:cNvPr id="32" name="c1_num_1122"/>
          <p:cNvSpPr txBox="1"/>
          <p:nvPr/>
        </p:nvSpPr>
        <p:spPr>
          <a:xfrm>
            <a:off x="685800" y="3721608"/>
            <a:ext cx="420624" cy="420624"/>
          </a:xfrm>
          <a:prstGeom prst="ellipse">
            <a:avLst/>
          </a:prstGeom>
          <a:solidFill>
            <a:srgbClr val="1E6B4F"/>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3</a:t>
            </a:r>
            <a:endParaRPr lang="en-US" sz="1400" dirty="0"/>
          </a:p>
        </p:txBody>
      </p:sp>
      <p:sp>
        <p:nvSpPr>
          <p:cNvPr id="33" name="c1_txt_1123"/>
          <p:cNvSpPr txBox="1"/>
          <p:nvPr/>
        </p:nvSpPr>
        <p:spPr>
          <a:xfrm>
            <a:off x="1280160" y="3593592"/>
            <a:ext cx="3017520" cy="676656"/>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Where AI might help</a:t>
            </a:r>
            <a:endParaRPr lang="en-US" sz="1700" dirty="0"/>
          </a:p>
        </p:txBody>
      </p:sp>
      <p:sp>
        <p:nvSpPr>
          <p:cNvPr id="34" name="c1_txt_1124"/>
          <p:cNvSpPr txBox="1"/>
          <p:nvPr/>
        </p:nvSpPr>
        <p:spPr>
          <a:xfrm>
            <a:off x="4206240" y="3593592"/>
            <a:ext cx="2240280" cy="676656"/>
          </a:xfrm>
          <a:prstGeom prst="rect">
            <a:avLst/>
          </a:prstGeom>
          <a:noFill/>
          <a:ln/>
        </p:spPr>
        <p:txBody>
          <a:bodyPr wrap="square" lIns="0" tIns="0" rIns="0" bIns="0" rtlCol="0" anchor="ctr"/>
          <a:lstStyle/>
          <a:p>
            <a:pPr marL="0" indent="0">
              <a:buNone/>
            </a:pPr>
            <a:r>
              <a:rPr lang="en-US" sz="1300" dirty="0">
                <a:solidFill>
                  <a:srgbClr val="5E6E68"/>
                </a:solidFill>
                <a:latin typeface="Inter" pitchFamily="34" charset="0"/>
                <a:ea typeface="Inter" pitchFamily="34" charset="-122"/>
                <a:cs typeface="Inter" pitchFamily="34" charset="-120"/>
              </a:rPr>
              <a:t>Even a little</a:t>
            </a:r>
            <a:endParaRPr lang="en-US" sz="1300" dirty="0"/>
          </a:p>
        </p:txBody>
      </p:sp>
      <p:sp>
        <p:nvSpPr>
          <p:cNvPr id="35" name="c1_card_1125"/>
          <p:cNvSpPr/>
          <p:nvPr/>
        </p:nvSpPr>
        <p:spPr>
          <a:xfrm>
            <a:off x="548640" y="4361688"/>
            <a:ext cx="6035040" cy="676656"/>
          </a:xfrm>
          <a:prstGeom prst="roundRect">
            <a:avLst>
              <a:gd name="adj" fmla="val 16216"/>
            </a:avLst>
          </a:prstGeom>
          <a:solidFill>
            <a:srgbClr val="FFFFFF"/>
          </a:solidFill>
          <a:ln w="12700">
            <a:solidFill>
              <a:srgbClr val="D9E1DD"/>
            </a:solidFill>
            <a:prstDash val="solid"/>
          </a:ln>
        </p:spPr>
        <p:txBody>
          <a:bodyPr/>
          <a:lstStyle/>
          <a:p>
            <a:endParaRPr lang="en-US"/>
          </a:p>
        </p:txBody>
      </p:sp>
      <p:sp>
        <p:nvSpPr>
          <p:cNvPr id="36" name="c1_num_1126"/>
          <p:cNvSpPr txBox="1"/>
          <p:nvPr/>
        </p:nvSpPr>
        <p:spPr>
          <a:xfrm>
            <a:off x="685800" y="4489704"/>
            <a:ext cx="420624" cy="420624"/>
          </a:xfrm>
          <a:prstGeom prst="ellipse">
            <a:avLst/>
          </a:prstGeom>
          <a:solidFill>
            <a:srgbClr val="1E6B4F"/>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4</a:t>
            </a:r>
            <a:endParaRPr lang="en-US" sz="1400" dirty="0"/>
          </a:p>
        </p:txBody>
      </p:sp>
      <p:sp>
        <p:nvSpPr>
          <p:cNvPr id="37" name="c1_txt_1127"/>
          <p:cNvSpPr txBox="1"/>
          <p:nvPr/>
        </p:nvSpPr>
        <p:spPr>
          <a:xfrm>
            <a:off x="1280160" y="4361688"/>
            <a:ext cx="3017520" cy="676656"/>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Where AI worries you</a:t>
            </a:r>
            <a:endParaRPr lang="en-US" sz="1700" dirty="0"/>
          </a:p>
        </p:txBody>
      </p:sp>
      <p:sp>
        <p:nvSpPr>
          <p:cNvPr id="38" name="c1_txt_1128"/>
          <p:cNvSpPr txBox="1"/>
          <p:nvPr/>
        </p:nvSpPr>
        <p:spPr>
          <a:xfrm>
            <a:off x="4206240" y="4361688"/>
            <a:ext cx="2240280" cy="676656"/>
          </a:xfrm>
          <a:prstGeom prst="rect">
            <a:avLst/>
          </a:prstGeom>
          <a:noFill/>
          <a:ln/>
        </p:spPr>
        <p:txBody>
          <a:bodyPr wrap="square" lIns="0" tIns="0" rIns="0" bIns="0" rtlCol="0" anchor="ctr"/>
          <a:lstStyle/>
          <a:p>
            <a:pPr marL="0" indent="0">
              <a:buNone/>
            </a:pPr>
            <a:r>
              <a:rPr lang="en-US" sz="1300" dirty="0">
                <a:solidFill>
                  <a:srgbClr val="5E6E68"/>
                </a:solidFill>
                <a:latin typeface="Inter" pitchFamily="34" charset="0"/>
                <a:ea typeface="Inter" pitchFamily="34" charset="-122"/>
                <a:cs typeface="Inter" pitchFamily="34" charset="-120"/>
              </a:rPr>
              <a:t>Risks, harms, trust</a:t>
            </a:r>
            <a:endParaRPr lang="en-US" sz="1300" dirty="0"/>
          </a:p>
        </p:txBody>
      </p:sp>
      <p:sp>
        <p:nvSpPr>
          <p:cNvPr id="39" name="c1_card_1129"/>
          <p:cNvSpPr/>
          <p:nvPr/>
        </p:nvSpPr>
        <p:spPr>
          <a:xfrm>
            <a:off x="548640" y="5129784"/>
            <a:ext cx="6035040" cy="676656"/>
          </a:xfrm>
          <a:prstGeom prst="roundRect">
            <a:avLst>
              <a:gd name="adj" fmla="val 16216"/>
            </a:avLst>
          </a:prstGeom>
          <a:solidFill>
            <a:srgbClr val="E8F2ED"/>
          </a:solidFill>
          <a:ln w="12700">
            <a:solidFill>
              <a:srgbClr val="E8F2ED"/>
            </a:solidFill>
            <a:prstDash val="solid"/>
          </a:ln>
        </p:spPr>
        <p:txBody>
          <a:bodyPr/>
          <a:lstStyle/>
          <a:p>
            <a:endParaRPr lang="en-US"/>
          </a:p>
        </p:txBody>
      </p:sp>
      <p:sp>
        <p:nvSpPr>
          <p:cNvPr id="40" name="c1_num_1130"/>
          <p:cNvSpPr txBox="1"/>
          <p:nvPr/>
        </p:nvSpPr>
        <p:spPr>
          <a:xfrm>
            <a:off x="685800" y="5257800"/>
            <a:ext cx="420624" cy="420624"/>
          </a:xfrm>
          <a:prstGeom prst="ellipse">
            <a:avLst/>
          </a:prstGeom>
          <a:solidFill>
            <a:srgbClr val="1E6B4F"/>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5</a:t>
            </a:r>
            <a:endParaRPr lang="en-US" sz="1400" dirty="0"/>
          </a:p>
        </p:txBody>
      </p:sp>
      <p:sp>
        <p:nvSpPr>
          <p:cNvPr id="41" name="c1_txt_1131"/>
          <p:cNvSpPr txBox="1"/>
          <p:nvPr/>
        </p:nvSpPr>
        <p:spPr>
          <a:xfrm>
            <a:off x="1280160" y="5129784"/>
            <a:ext cx="3017520" cy="676656"/>
          </a:xfrm>
          <a:prstGeom prst="rect">
            <a:avLst/>
          </a:prstGeom>
          <a:noFill/>
          <a:ln/>
        </p:spPr>
        <p:txBody>
          <a:bodyPr wrap="square" lIns="0" tIns="0" rIns="0" bIns="0" rtlCol="0" anchor="ctr"/>
          <a:lstStyle/>
          <a:p>
            <a:pPr marL="0" indent="0">
              <a:buNone/>
            </a:pPr>
            <a:r>
              <a:rPr lang="en-US" sz="1700" b="1" dirty="0">
                <a:solidFill>
                  <a:srgbClr val="13221D"/>
                </a:solidFill>
                <a:latin typeface="Inter" pitchFamily="34" charset="0"/>
                <a:ea typeface="Inter" pitchFamily="34" charset="-122"/>
                <a:cs typeface="Inter" pitchFamily="34" charset="-120"/>
              </a:rPr>
              <a:t>Who isn't at the table yet</a:t>
            </a:r>
            <a:endParaRPr lang="en-US" sz="1700" dirty="0"/>
          </a:p>
        </p:txBody>
      </p:sp>
      <p:sp>
        <p:nvSpPr>
          <p:cNvPr id="42" name="c1_txt_1132"/>
          <p:cNvSpPr txBox="1"/>
          <p:nvPr/>
        </p:nvSpPr>
        <p:spPr>
          <a:xfrm>
            <a:off x="4206240" y="5129784"/>
            <a:ext cx="2240280" cy="676656"/>
          </a:xfrm>
          <a:prstGeom prst="rect">
            <a:avLst/>
          </a:prstGeom>
          <a:noFill/>
          <a:ln/>
        </p:spPr>
        <p:txBody>
          <a:bodyPr wrap="square" lIns="0" tIns="0" rIns="0" bIns="0" rtlCol="0" anchor="ctr"/>
          <a:lstStyle/>
          <a:p>
            <a:pPr marL="0" indent="0">
              <a:buNone/>
            </a:pPr>
            <a:r>
              <a:rPr lang="en-US" sz="1300" dirty="0">
                <a:solidFill>
                  <a:srgbClr val="5E6E68"/>
                </a:solidFill>
                <a:latin typeface="Inter" pitchFamily="34" charset="0"/>
                <a:ea typeface="Inter" pitchFamily="34" charset="-122"/>
                <a:cs typeface="Inter" pitchFamily="34" charset="-120"/>
              </a:rPr>
              <a:t>Voices to bring in</a:t>
            </a:r>
            <a:endParaRPr lang="en-US" sz="1300" dirty="0"/>
          </a:p>
        </p:txBody>
      </p:sp>
      <p:sp>
        <p:nvSpPr>
          <p:cNvPr id="43" name="c2_card_1133"/>
          <p:cNvSpPr/>
          <p:nvPr/>
        </p:nvSpPr>
        <p:spPr>
          <a:xfrm>
            <a:off x="6903720" y="2057400"/>
            <a:ext cx="4736592" cy="1783080"/>
          </a:xfrm>
          <a:prstGeom prst="roundRect">
            <a:avLst>
              <a:gd name="adj" fmla="val 6154"/>
            </a:avLst>
          </a:prstGeom>
          <a:solidFill>
            <a:srgbClr val="FCE7DF"/>
          </a:solidFill>
          <a:ln w="12700">
            <a:solidFill>
              <a:srgbClr val="FCE7DF"/>
            </a:solidFill>
            <a:prstDash val="solid"/>
          </a:ln>
        </p:spPr>
        <p:txBody>
          <a:bodyPr/>
          <a:lstStyle/>
          <a:p>
            <a:endParaRPr lang="en-US"/>
          </a:p>
        </p:txBody>
      </p:sp>
      <p:sp>
        <p:nvSpPr>
          <p:cNvPr id="44" name="c2_txt_1134"/>
          <p:cNvSpPr txBox="1"/>
          <p:nvPr/>
        </p:nvSpPr>
        <p:spPr>
          <a:xfrm>
            <a:off x="7178040" y="2194560"/>
            <a:ext cx="4206240" cy="457200"/>
          </a:xfrm>
          <a:prstGeom prst="rect">
            <a:avLst/>
          </a:prstGeom>
          <a:noFill/>
          <a:ln/>
        </p:spPr>
        <p:txBody>
          <a:bodyPr wrap="square" lIns="0" tIns="0" rIns="0" bIns="0" rtlCol="0" anchor="t"/>
          <a:lstStyle/>
          <a:p>
            <a:pPr marL="0" indent="0">
              <a:buNone/>
            </a:pPr>
            <a:r>
              <a:rPr lang="en-US" sz="2000" b="1" dirty="0">
                <a:solidFill>
                  <a:srgbClr val="E8613A"/>
                </a:solidFill>
                <a:latin typeface="Inter" pitchFamily="34" charset="0"/>
                <a:ea typeface="Inter" pitchFamily="34" charset="-122"/>
                <a:cs typeface="Inter" pitchFamily="34" charset="-120"/>
              </a:rPr>
              <a:t>◯  Circle</a:t>
            </a:r>
            <a:endParaRPr lang="en-US" sz="2000" dirty="0"/>
          </a:p>
        </p:txBody>
      </p:sp>
      <p:sp>
        <p:nvSpPr>
          <p:cNvPr id="45" name="c2_txt_1135"/>
          <p:cNvSpPr txBox="1"/>
          <p:nvPr/>
        </p:nvSpPr>
        <p:spPr>
          <a:xfrm>
            <a:off x="7178040" y="2697480"/>
            <a:ext cx="4206240" cy="1005840"/>
          </a:xfrm>
          <a:prstGeom prst="rect">
            <a:avLst/>
          </a:prstGeom>
          <a:noFill/>
          <a:ln/>
        </p:spPr>
        <p:txBody>
          <a:bodyPr wrap="square" lIns="0" tIns="0" rIns="0" bIns="0" rtlCol="0" anchor="t"/>
          <a:lstStyle/>
          <a:p>
            <a:pPr marL="0" indent="0">
              <a:buNone/>
            </a:pPr>
            <a:r>
              <a:rPr lang="en-US" sz="1600" dirty="0">
                <a:solidFill>
                  <a:srgbClr val="13221D"/>
                </a:solidFill>
                <a:latin typeface="Inter" pitchFamily="34" charset="0"/>
                <a:ea typeface="Inter" pitchFamily="34" charset="-122"/>
                <a:cs typeface="Inter" pitchFamily="34" charset="-120"/>
              </a:rPr>
              <a:t>the one line you most want to dig into: a hope or a worry.</a:t>
            </a:r>
            <a:endParaRPr lang="en-US" sz="1600" dirty="0"/>
          </a:p>
        </p:txBody>
      </p:sp>
      <p:sp>
        <p:nvSpPr>
          <p:cNvPr id="46" name="c3_card_1136"/>
          <p:cNvSpPr/>
          <p:nvPr/>
        </p:nvSpPr>
        <p:spPr>
          <a:xfrm>
            <a:off x="6903720" y="4023360"/>
            <a:ext cx="4736592" cy="1783080"/>
          </a:xfrm>
          <a:prstGeom prst="roundRect">
            <a:avLst>
              <a:gd name="adj" fmla="val 6154"/>
            </a:avLst>
          </a:prstGeom>
          <a:solidFill>
            <a:srgbClr val="0E3B2E"/>
          </a:solidFill>
          <a:ln w="12700">
            <a:solidFill>
              <a:srgbClr val="0E3B2E"/>
            </a:solidFill>
            <a:prstDash val="solid"/>
          </a:ln>
        </p:spPr>
        <p:txBody>
          <a:bodyPr/>
          <a:lstStyle/>
          <a:p>
            <a:endParaRPr lang="en-US"/>
          </a:p>
        </p:txBody>
      </p:sp>
      <p:sp>
        <p:nvSpPr>
          <p:cNvPr id="47" name="c3_txt_1137"/>
          <p:cNvSpPr txBox="1"/>
          <p:nvPr/>
        </p:nvSpPr>
        <p:spPr>
          <a:xfrm>
            <a:off x="7178040" y="4160520"/>
            <a:ext cx="4206240" cy="457200"/>
          </a:xfrm>
          <a:prstGeom prst="rect">
            <a:avLst/>
          </a:prstGeom>
          <a:noFill/>
          <a:ln/>
        </p:spPr>
        <p:txBody>
          <a:bodyPr wrap="square" lIns="0" tIns="0" rIns="0" bIns="0" rtlCol="0" anchor="t"/>
          <a:lstStyle/>
          <a:p>
            <a:pPr marL="0" indent="0">
              <a:buNone/>
            </a:pPr>
            <a:r>
              <a:rPr lang="en-US" sz="2000" b="1" dirty="0">
                <a:solidFill>
                  <a:srgbClr val="F2B33D"/>
                </a:solidFill>
                <a:latin typeface="Inter" pitchFamily="34" charset="0"/>
                <a:ea typeface="Inter" pitchFamily="34" charset="-122"/>
                <a:cs typeface="Inter" pitchFamily="34" charset="-120"/>
              </a:rPr>
              <a:t>Share in 1–2 sentences</a:t>
            </a:r>
            <a:endParaRPr lang="en-US" sz="2000" dirty="0"/>
          </a:p>
        </p:txBody>
      </p:sp>
      <p:sp>
        <p:nvSpPr>
          <p:cNvPr id="48" name="c3_txt_1138"/>
          <p:cNvSpPr txBox="1"/>
          <p:nvPr/>
        </p:nvSpPr>
        <p:spPr>
          <a:xfrm>
            <a:off x="7178040" y="4663440"/>
            <a:ext cx="4206240" cy="1005840"/>
          </a:xfrm>
          <a:prstGeom prst="rect">
            <a:avLst/>
          </a:prstGeom>
          <a:noFill/>
          <a:ln/>
        </p:spPr>
        <p:txBody>
          <a:bodyPr wrap="square" lIns="0" tIns="0" rIns="0" bIns="0" rtlCol="0" anchor="t"/>
          <a:lstStyle/>
          <a:p>
            <a:pPr marL="0" indent="0">
              <a:buNone/>
            </a:pPr>
            <a:r>
              <a:rPr lang="en-US" sz="1600" dirty="0">
                <a:solidFill>
                  <a:srgbClr val="FFFFFF"/>
                </a:solidFill>
                <a:latin typeface="Inter" pitchFamily="34" charset="0"/>
                <a:ea typeface="Inter" pitchFamily="34" charset="-122"/>
                <a:cs typeface="Inter" pitchFamily="34" charset="-120"/>
              </a:rPr>
              <a:t>Your problem, plus what you circled. Sticky note goes on the wall.</a:t>
            </a:r>
            <a:endParaRPr lang="en-US" sz="1600" dirty="0"/>
          </a:p>
        </p:txBody>
      </p:sp>
      <p:sp>
        <p:nvSpPr>
          <p:cNvPr id="49" name="pill_1139"/>
          <p:cNvSpPr txBox="1"/>
          <p:nvPr/>
        </p:nvSpPr>
        <p:spPr>
          <a:xfrm>
            <a:off x="548640" y="5925312"/>
            <a:ext cx="2926080" cy="347472"/>
          </a:xfrm>
          <a:prstGeom prst="roundRect">
            <a:avLst>
              <a:gd name="adj" fmla="val 47368"/>
            </a:avLst>
          </a:prstGeom>
          <a:solidFill>
            <a:srgbClr val="E8613A"/>
          </a:solidFill>
          <a:ln/>
        </p:spPr>
        <p:txBody>
          <a:bodyPr wrap="square" lIns="0" tIns="0" rIns="0" bIns="0" rtlCol="0" anchor="ctr"/>
          <a:lstStyle/>
          <a:p>
            <a:pPr marL="0" indent="0" algn="ctr">
              <a:buNone/>
            </a:pPr>
            <a:r>
              <a:rPr lang="en-US" sz="1300" b="1" dirty="0">
                <a:solidFill>
                  <a:srgbClr val="FFFFFF"/>
                </a:solidFill>
                <a:latin typeface="Inter" pitchFamily="34" charset="0"/>
                <a:ea typeface="Inter" pitchFamily="34" charset="-122"/>
                <a:cs typeface="Inter" pitchFamily="34" charset="-120"/>
              </a:rPr>
              <a:t>9:40  ·  15 min to write</a:t>
            </a:r>
            <a:endParaRPr lang="en-US" sz="1300" dirty="0"/>
          </a:p>
        </p:txBody>
      </p:sp>
      <p:sp>
        <p:nvSpPr>
          <p:cNvPr id="50" name="pill_1140"/>
          <p:cNvSpPr txBox="1"/>
          <p:nvPr/>
        </p:nvSpPr>
        <p:spPr>
          <a:xfrm>
            <a:off x="3657600" y="5925312"/>
            <a:ext cx="2926080" cy="347472"/>
          </a:xfrm>
          <a:prstGeom prst="roundRect">
            <a:avLst>
              <a:gd name="adj" fmla="val 47368"/>
            </a:avLst>
          </a:prstGeom>
          <a:solidFill>
            <a:srgbClr val="0E3B2E"/>
          </a:solidFill>
          <a:ln/>
        </p:spPr>
        <p:txBody>
          <a:bodyPr wrap="square" lIns="0" tIns="0" rIns="0" bIns="0" rtlCol="0" anchor="ctr"/>
          <a:lstStyle/>
          <a:p>
            <a:pPr marL="0" indent="0" algn="ctr">
              <a:buNone/>
            </a:pPr>
            <a:r>
              <a:rPr lang="en-US" sz="1300" b="1" dirty="0">
                <a:solidFill>
                  <a:srgbClr val="FFFFFF"/>
                </a:solidFill>
                <a:latin typeface="Inter" pitchFamily="34" charset="0"/>
                <a:ea typeface="Inter" pitchFamily="34" charset="-122"/>
                <a:cs typeface="Inter" pitchFamily="34" charset="-120"/>
              </a:rPr>
              <a:t>9:55  ·  15 min to share</a:t>
            </a:r>
            <a:endParaRPr lang="en-US" sz="13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4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4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4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4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4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4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400"/>
                                        <p:tgtEl>
                                          <p:spTgt spid="2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400"/>
                                        <p:tgtEl>
                                          <p:spTgt spid="3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400"/>
                                        <p:tgtEl>
                                          <p:spTgt spid="3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400"/>
                                        <p:tgtEl>
                                          <p:spTgt spid="3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400"/>
                                        <p:tgtEl>
                                          <p:spTgt spid="3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4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400"/>
                                        <p:tgtEl>
                                          <p:spTgt spid="3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400"/>
                                        <p:tgtEl>
                                          <p:spTgt spid="3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400"/>
                                        <p:tgtEl>
                                          <p:spTgt spid="3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400"/>
                                        <p:tgtEl>
                                          <p:spTgt spid="3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400"/>
                                        <p:tgtEl>
                                          <p:spTgt spid="3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400"/>
                                        <p:tgtEl>
                                          <p:spTgt spid="4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400"/>
                                        <p:tgtEl>
                                          <p:spTgt spid="4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400"/>
                                        <p:tgtEl>
                                          <p:spTgt spid="4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400"/>
                                        <p:tgtEl>
                                          <p:spTgt spid="4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400"/>
                                        <p:tgtEl>
                                          <p:spTgt spid="4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400"/>
                                        <p:tgtEl>
                                          <p:spTgt spid="45"/>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fade">
                                      <p:cBhvr>
                                        <p:cTn id="80" dur="400"/>
                                        <p:tgtEl>
                                          <p:spTgt spid="4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fade">
                                      <p:cBhvr>
                                        <p:cTn id="83" dur="400"/>
                                        <p:tgtEl>
                                          <p:spTgt spid="4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fade">
                                      <p:cBhvr>
                                        <p:cTn id="86" dur="4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ime_chip_1141"/>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10:10 – 10:25  ·  15 min</a:t>
            </a:r>
            <a:endParaRPr lang="en-US" sz="1400" dirty="0"/>
          </a:p>
        </p:txBody>
      </p:sp>
      <p:sp>
        <p:nvSpPr>
          <p:cNvPr id="3" name="prog_welcome_1142"/>
          <p:cNvSpPr/>
          <p:nvPr/>
        </p:nvSpPr>
        <p:spPr>
          <a:xfrm>
            <a:off x="548640" y="6400800"/>
            <a:ext cx="715244" cy="73152"/>
          </a:xfrm>
          <a:prstGeom prst="rect">
            <a:avLst/>
          </a:prstGeom>
          <a:solidFill>
            <a:srgbClr val="A9C4B8"/>
          </a:solidFill>
          <a:ln w="12700">
            <a:solidFill>
              <a:srgbClr val="A9C4B8"/>
            </a:solidFill>
            <a:prstDash val="solid"/>
          </a:ln>
        </p:spPr>
        <p:txBody>
          <a:bodyPr/>
          <a:lstStyle/>
          <a:p>
            <a:endParaRPr lang="en-US"/>
          </a:p>
        </p:txBody>
      </p:sp>
      <p:sp>
        <p:nvSpPr>
          <p:cNvPr id="4" name="prog_lbl_welcome_1143"/>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Welcome</a:t>
            </a:r>
            <a:endParaRPr lang="en-US" sz="1000" dirty="0"/>
          </a:p>
        </p:txBody>
      </p:sp>
      <p:sp>
        <p:nvSpPr>
          <p:cNvPr id="5" name="prog_ai_1144"/>
          <p:cNvSpPr/>
          <p:nvPr/>
        </p:nvSpPr>
        <p:spPr>
          <a:xfrm>
            <a:off x="1309604"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6" name="prog_lbl_ai_1145"/>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AI</a:t>
            </a:r>
            <a:endParaRPr lang="en-US" sz="1000" dirty="0"/>
          </a:p>
        </p:txBody>
      </p:sp>
      <p:sp>
        <p:nvSpPr>
          <p:cNvPr id="7" name="prog_pd_1146"/>
          <p:cNvSpPr/>
          <p:nvPr/>
        </p:nvSpPr>
        <p:spPr>
          <a:xfrm>
            <a:off x="2428189"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8" name="prog_lbl_pd_1147"/>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Design</a:t>
            </a:r>
            <a:endParaRPr lang="en-US" sz="1000" dirty="0"/>
          </a:p>
        </p:txBody>
      </p:sp>
      <p:sp>
        <p:nvSpPr>
          <p:cNvPr id="9" name="prog_reflect_1148"/>
          <p:cNvSpPr/>
          <p:nvPr/>
        </p:nvSpPr>
        <p:spPr>
          <a:xfrm>
            <a:off x="3546775"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10" name="prog_lbl_reflect_1149"/>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Reflect</a:t>
            </a:r>
            <a:endParaRPr lang="en-US" sz="1000" dirty="0"/>
          </a:p>
        </p:txBody>
      </p:sp>
      <p:sp>
        <p:nvSpPr>
          <p:cNvPr id="11" name="prog_share_1150"/>
          <p:cNvSpPr/>
          <p:nvPr/>
        </p:nvSpPr>
        <p:spPr>
          <a:xfrm>
            <a:off x="4665360"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12" name="prog_lbl_share_1151"/>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Share</a:t>
            </a:r>
            <a:endParaRPr lang="en-US" sz="1000" dirty="0"/>
          </a:p>
        </p:txBody>
      </p:sp>
      <p:sp>
        <p:nvSpPr>
          <p:cNvPr id="13" name="prog_break_1152"/>
          <p:cNvSpPr/>
          <p:nvPr/>
        </p:nvSpPr>
        <p:spPr>
          <a:xfrm>
            <a:off x="5783946" y="6400800"/>
            <a:ext cx="1072866" cy="73152"/>
          </a:xfrm>
          <a:prstGeom prst="rect">
            <a:avLst/>
          </a:prstGeom>
          <a:solidFill>
            <a:srgbClr val="E8613A"/>
          </a:solidFill>
          <a:ln w="12700">
            <a:solidFill>
              <a:srgbClr val="E8613A"/>
            </a:solidFill>
            <a:prstDash val="solid"/>
          </a:ln>
        </p:spPr>
        <p:txBody>
          <a:bodyPr/>
          <a:lstStyle/>
          <a:p>
            <a:endParaRPr lang="en-US"/>
          </a:p>
        </p:txBody>
      </p:sp>
      <p:sp>
        <p:nvSpPr>
          <p:cNvPr id="14" name="prog_lbl_break_1153"/>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Break</a:t>
            </a:r>
            <a:endParaRPr lang="en-US" sz="1000" dirty="0"/>
          </a:p>
        </p:txBody>
      </p:sp>
      <p:sp>
        <p:nvSpPr>
          <p:cNvPr id="15" name="prog_breakout_1154"/>
          <p:cNvSpPr/>
          <p:nvPr/>
        </p:nvSpPr>
        <p:spPr>
          <a:xfrm>
            <a:off x="6902531" y="6400800"/>
            <a:ext cx="3218597" cy="73152"/>
          </a:xfrm>
          <a:prstGeom prst="rect">
            <a:avLst/>
          </a:prstGeom>
          <a:solidFill>
            <a:srgbClr val="2A5A4A"/>
          </a:solidFill>
          <a:ln w="12700">
            <a:solidFill>
              <a:srgbClr val="2A5A4A"/>
            </a:solidFill>
            <a:prstDash val="solid"/>
          </a:ln>
        </p:spPr>
        <p:txBody>
          <a:bodyPr/>
          <a:lstStyle/>
          <a:p>
            <a:endParaRPr lang="en-US"/>
          </a:p>
        </p:txBody>
      </p:sp>
      <p:sp>
        <p:nvSpPr>
          <p:cNvPr id="16" name="prog_lbl_breakout_1155"/>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Breakouts</a:t>
            </a:r>
            <a:endParaRPr lang="en-US" sz="1000" dirty="0"/>
          </a:p>
        </p:txBody>
      </p:sp>
      <p:sp>
        <p:nvSpPr>
          <p:cNvPr id="17" name="prog_report_1156"/>
          <p:cNvSpPr/>
          <p:nvPr/>
        </p:nvSpPr>
        <p:spPr>
          <a:xfrm>
            <a:off x="10166848"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18" name="prog_lbl_report_1157"/>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Report</a:t>
            </a:r>
            <a:endParaRPr lang="en-US" sz="1000" dirty="0"/>
          </a:p>
        </p:txBody>
      </p:sp>
      <p:sp>
        <p:nvSpPr>
          <p:cNvPr id="19" name="prog_close_1158"/>
          <p:cNvSpPr/>
          <p:nvPr/>
        </p:nvSpPr>
        <p:spPr>
          <a:xfrm>
            <a:off x="10927812" y="6400800"/>
            <a:ext cx="715244" cy="73152"/>
          </a:xfrm>
          <a:prstGeom prst="rect">
            <a:avLst/>
          </a:prstGeom>
          <a:solidFill>
            <a:srgbClr val="2A5A4A"/>
          </a:solidFill>
          <a:ln w="12700">
            <a:solidFill>
              <a:srgbClr val="2A5A4A"/>
            </a:solidFill>
            <a:prstDash val="solid"/>
          </a:ln>
        </p:spPr>
        <p:txBody>
          <a:bodyPr/>
          <a:lstStyle/>
          <a:p>
            <a:endParaRPr lang="en-US"/>
          </a:p>
        </p:txBody>
      </p:sp>
      <p:sp>
        <p:nvSpPr>
          <p:cNvPr id="20" name="prog_lbl_close_1159"/>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6F9384"/>
                </a:solidFill>
                <a:latin typeface="Inter" pitchFamily="34" charset="0"/>
                <a:ea typeface="Inter" pitchFamily="34" charset="-122"/>
                <a:cs typeface="Inter" pitchFamily="34" charset="-120"/>
              </a:rPr>
              <a:t>Debrief</a:t>
            </a:r>
            <a:endParaRPr lang="en-US" sz="1000" dirty="0"/>
          </a:p>
        </p:txBody>
      </p:sp>
      <p:sp>
        <p:nvSpPr>
          <p:cNvPr id="21" name="txt_1160"/>
          <p:cNvSpPr txBox="1"/>
          <p:nvPr/>
        </p:nvSpPr>
        <p:spPr>
          <a:xfrm>
            <a:off x="548640" y="1463040"/>
            <a:ext cx="5486400" cy="914400"/>
          </a:xfrm>
          <a:prstGeom prst="rect">
            <a:avLst/>
          </a:prstGeom>
          <a:noFill/>
          <a:ln/>
        </p:spPr>
        <p:txBody>
          <a:bodyPr wrap="square" lIns="0" tIns="0" rIns="0" bIns="0" rtlCol="0" anchor="t"/>
          <a:lstStyle/>
          <a:p>
            <a:pPr marL="0" indent="0">
              <a:buNone/>
            </a:pPr>
            <a:r>
              <a:rPr lang="en-US" sz="4400" b="1" dirty="0">
                <a:solidFill>
                  <a:srgbClr val="FFFFFF"/>
                </a:solidFill>
                <a:latin typeface="Inter" pitchFamily="34" charset="0"/>
                <a:ea typeface="Inter" pitchFamily="34" charset="-122"/>
                <a:cs typeface="Inter" pitchFamily="34" charset="-120"/>
              </a:rPr>
              <a:t>Break</a:t>
            </a:r>
            <a:endParaRPr lang="en-US" sz="4400" dirty="0"/>
          </a:p>
        </p:txBody>
      </p:sp>
      <p:sp>
        <p:nvSpPr>
          <p:cNvPr id="22" name="txt_1161"/>
          <p:cNvSpPr txBox="1"/>
          <p:nvPr/>
        </p:nvSpPr>
        <p:spPr>
          <a:xfrm>
            <a:off x="548640" y="2331720"/>
            <a:ext cx="3657600" cy="2194560"/>
          </a:xfrm>
          <a:prstGeom prst="rect">
            <a:avLst/>
          </a:prstGeom>
          <a:noFill/>
          <a:ln/>
        </p:spPr>
        <p:txBody>
          <a:bodyPr wrap="square" lIns="0" tIns="0" rIns="0" bIns="0" rtlCol="0" anchor="ctr"/>
          <a:lstStyle/>
          <a:p>
            <a:pPr marL="0" indent="0">
              <a:buNone/>
            </a:pPr>
            <a:r>
              <a:rPr lang="en-US" sz="15000" b="1" dirty="0">
                <a:solidFill>
                  <a:srgbClr val="E8613A"/>
                </a:solidFill>
                <a:latin typeface="Inter" pitchFamily="34" charset="0"/>
                <a:ea typeface="Inter" pitchFamily="34" charset="-122"/>
                <a:cs typeface="Inter" pitchFamily="34" charset="-120"/>
              </a:rPr>
              <a:t>15</a:t>
            </a:r>
            <a:endParaRPr lang="en-US" sz="15000" dirty="0"/>
          </a:p>
        </p:txBody>
      </p:sp>
      <p:sp>
        <p:nvSpPr>
          <p:cNvPr id="23" name="txt_1162"/>
          <p:cNvSpPr txBox="1"/>
          <p:nvPr/>
        </p:nvSpPr>
        <p:spPr>
          <a:xfrm>
            <a:off x="640080" y="4434840"/>
            <a:ext cx="3657600" cy="457200"/>
          </a:xfrm>
          <a:prstGeom prst="rect">
            <a:avLst/>
          </a:prstGeom>
          <a:noFill/>
          <a:ln/>
        </p:spPr>
        <p:txBody>
          <a:bodyPr wrap="square" lIns="0" tIns="0" rIns="0" bIns="0" rtlCol="0" anchor="t"/>
          <a:lstStyle/>
          <a:p>
            <a:pPr marL="0" indent="0">
              <a:buNone/>
            </a:pPr>
            <a:r>
              <a:rPr lang="en-US" sz="2200" b="1" dirty="0">
                <a:solidFill>
                  <a:srgbClr val="FFFFFF"/>
                </a:solidFill>
                <a:latin typeface="Inter" pitchFamily="34" charset="0"/>
                <a:ea typeface="Inter" pitchFamily="34" charset="-122"/>
                <a:cs typeface="Inter" pitchFamily="34" charset="-120"/>
              </a:rPr>
              <a:t>minutes</a:t>
            </a:r>
            <a:endParaRPr lang="en-US" sz="2200" dirty="0"/>
          </a:p>
        </p:txBody>
      </p:sp>
      <p:sp>
        <p:nvSpPr>
          <p:cNvPr id="24" name="txt_1163"/>
          <p:cNvSpPr txBox="1"/>
          <p:nvPr/>
        </p:nvSpPr>
        <p:spPr>
          <a:xfrm>
            <a:off x="640080" y="4983480"/>
            <a:ext cx="4572000" cy="457200"/>
          </a:xfrm>
          <a:prstGeom prst="rect">
            <a:avLst/>
          </a:prstGeom>
          <a:noFill/>
          <a:ln/>
        </p:spPr>
        <p:txBody>
          <a:bodyPr wrap="square" lIns="0" tIns="0" rIns="0" bIns="0" rtlCol="0" anchor="t"/>
          <a:lstStyle/>
          <a:p>
            <a:pPr marL="0" indent="0">
              <a:buNone/>
            </a:pPr>
            <a:r>
              <a:rPr lang="en-US" sz="2000" b="1" dirty="0">
                <a:solidFill>
                  <a:srgbClr val="F2B33D"/>
                </a:solidFill>
                <a:latin typeface="Inter" pitchFamily="34" charset="0"/>
                <a:ea typeface="Inter" pitchFamily="34" charset="-122"/>
                <a:cs typeface="Inter" pitchFamily="34" charset="-120"/>
              </a:rPr>
              <a:t>Back at 10:25</a:t>
            </a:r>
            <a:endParaRPr lang="en-US" sz="2000" dirty="0"/>
          </a:p>
        </p:txBody>
      </p:sp>
      <p:sp>
        <p:nvSpPr>
          <p:cNvPr id="25" name="card_1164"/>
          <p:cNvSpPr/>
          <p:nvPr/>
        </p:nvSpPr>
        <p:spPr>
          <a:xfrm>
            <a:off x="6309360" y="1554480"/>
            <a:ext cx="5330952" cy="4206240"/>
          </a:xfrm>
          <a:prstGeom prst="roundRect">
            <a:avLst>
              <a:gd name="adj" fmla="val 2609"/>
            </a:avLst>
          </a:prstGeom>
          <a:solidFill>
            <a:srgbClr val="174A3A"/>
          </a:solidFill>
          <a:ln w="12700">
            <a:solidFill>
              <a:srgbClr val="174A3A"/>
            </a:solidFill>
            <a:prstDash val="solid"/>
          </a:ln>
        </p:spPr>
        <p:txBody>
          <a:bodyPr/>
          <a:lstStyle/>
          <a:p>
            <a:endParaRPr lang="en-US"/>
          </a:p>
        </p:txBody>
      </p:sp>
      <p:sp>
        <p:nvSpPr>
          <p:cNvPr id="26" name="txt_1165"/>
          <p:cNvSpPr txBox="1"/>
          <p:nvPr/>
        </p:nvSpPr>
        <p:spPr>
          <a:xfrm>
            <a:off x="6675120" y="1828800"/>
            <a:ext cx="4663440" cy="457200"/>
          </a:xfrm>
          <a:prstGeom prst="rect">
            <a:avLst/>
          </a:prstGeom>
          <a:noFill/>
          <a:ln/>
        </p:spPr>
        <p:txBody>
          <a:bodyPr wrap="square" lIns="0" tIns="0" rIns="0" bIns="0" rtlCol="0" anchor="t"/>
          <a:lstStyle/>
          <a:p>
            <a:pPr marL="0" indent="0">
              <a:buNone/>
            </a:pPr>
            <a:r>
              <a:rPr lang="en-US" sz="2000" b="1" dirty="0">
                <a:solidFill>
                  <a:srgbClr val="F2B33D"/>
                </a:solidFill>
                <a:latin typeface="Inter" pitchFamily="34" charset="0"/>
                <a:ea typeface="Inter" pitchFamily="34" charset="-122"/>
                <a:cs typeface="Inter" pitchFamily="34" charset="-120"/>
              </a:rPr>
              <a:t>While you're away</a:t>
            </a:r>
            <a:endParaRPr lang="en-US" sz="2000" dirty="0"/>
          </a:p>
        </p:txBody>
      </p:sp>
      <p:sp>
        <p:nvSpPr>
          <p:cNvPr id="27" name="num_1166"/>
          <p:cNvSpPr txBox="1"/>
          <p:nvPr/>
        </p:nvSpPr>
        <p:spPr>
          <a:xfrm>
            <a:off x="6675120" y="2514600"/>
            <a:ext cx="457200" cy="457200"/>
          </a:xfrm>
          <a:prstGeom prst="ellipse">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1</a:t>
            </a:r>
            <a:endParaRPr lang="en-US" sz="1400" dirty="0"/>
          </a:p>
        </p:txBody>
      </p:sp>
      <p:sp>
        <p:nvSpPr>
          <p:cNvPr id="28" name="txt_1167"/>
          <p:cNvSpPr txBox="1"/>
          <p:nvPr/>
        </p:nvSpPr>
        <p:spPr>
          <a:xfrm>
            <a:off x="7315200" y="2468880"/>
            <a:ext cx="4114800" cy="822960"/>
          </a:xfrm>
          <a:prstGeom prst="rect">
            <a:avLst/>
          </a:prstGeom>
          <a:noFill/>
          <a:ln/>
        </p:spPr>
        <p:txBody>
          <a:bodyPr wrap="square" lIns="0" tIns="0" rIns="0" bIns="0" rtlCol="0" anchor="ctr"/>
          <a:lstStyle/>
          <a:p>
            <a:pPr marL="0" indent="0">
              <a:buNone/>
            </a:pPr>
            <a:r>
              <a:rPr lang="en-US" sz="1700" dirty="0">
                <a:solidFill>
                  <a:srgbClr val="FFFFFF"/>
                </a:solidFill>
                <a:latin typeface="Inter" pitchFamily="34" charset="0"/>
                <a:ea typeface="Inter" pitchFamily="34" charset="-122"/>
                <a:cs typeface="Inter" pitchFamily="34" charset="-120"/>
              </a:rPr>
              <a:t>We group your sticky notes into 2–4 shared themes</a:t>
            </a:r>
            <a:endParaRPr lang="en-US" sz="1700" dirty="0"/>
          </a:p>
        </p:txBody>
      </p:sp>
      <p:sp>
        <p:nvSpPr>
          <p:cNvPr id="29" name="num_1168"/>
          <p:cNvSpPr txBox="1"/>
          <p:nvPr/>
        </p:nvSpPr>
        <p:spPr>
          <a:xfrm>
            <a:off x="6675120" y="3520440"/>
            <a:ext cx="457200" cy="457200"/>
          </a:xfrm>
          <a:prstGeom prst="ellipse">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2</a:t>
            </a:r>
            <a:endParaRPr lang="en-US" sz="1400" dirty="0"/>
          </a:p>
        </p:txBody>
      </p:sp>
      <p:sp>
        <p:nvSpPr>
          <p:cNvPr id="30" name="txt_1169"/>
          <p:cNvSpPr txBox="1"/>
          <p:nvPr/>
        </p:nvSpPr>
        <p:spPr>
          <a:xfrm>
            <a:off x="7315200" y="3474720"/>
            <a:ext cx="4114800" cy="822960"/>
          </a:xfrm>
          <a:prstGeom prst="rect">
            <a:avLst/>
          </a:prstGeom>
          <a:noFill/>
          <a:ln/>
        </p:spPr>
        <p:txBody>
          <a:bodyPr wrap="square" lIns="0" tIns="0" rIns="0" bIns="0" rtlCol="0" anchor="ctr"/>
          <a:lstStyle/>
          <a:p>
            <a:pPr marL="0" indent="0">
              <a:buNone/>
            </a:pPr>
            <a:r>
              <a:rPr lang="en-US" sz="1700" dirty="0">
                <a:solidFill>
                  <a:srgbClr val="FFFFFF"/>
                </a:solidFill>
                <a:latin typeface="Inter" pitchFamily="34" charset="0"/>
                <a:ea typeface="Inter" pitchFamily="34" charset="-122"/>
                <a:cs typeface="Inter" pitchFamily="34" charset="-120"/>
              </a:rPr>
              <a:t>Each theme becomes a breakout starting point</a:t>
            </a:r>
            <a:endParaRPr lang="en-US" sz="1700" dirty="0"/>
          </a:p>
        </p:txBody>
      </p:sp>
      <p:sp>
        <p:nvSpPr>
          <p:cNvPr id="31" name="num_1170"/>
          <p:cNvSpPr txBox="1"/>
          <p:nvPr/>
        </p:nvSpPr>
        <p:spPr>
          <a:xfrm>
            <a:off x="6675120" y="4526280"/>
            <a:ext cx="457200" cy="457200"/>
          </a:xfrm>
          <a:prstGeom prst="ellipse">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3</a:t>
            </a:r>
            <a:endParaRPr lang="en-US" sz="1400" dirty="0"/>
          </a:p>
        </p:txBody>
      </p:sp>
      <p:sp>
        <p:nvSpPr>
          <p:cNvPr id="32" name="txt_1171"/>
          <p:cNvSpPr txBox="1"/>
          <p:nvPr/>
        </p:nvSpPr>
        <p:spPr>
          <a:xfrm>
            <a:off x="7315200" y="4480560"/>
            <a:ext cx="4114800" cy="822960"/>
          </a:xfrm>
          <a:prstGeom prst="rect">
            <a:avLst/>
          </a:prstGeom>
          <a:noFill/>
          <a:ln/>
        </p:spPr>
        <p:txBody>
          <a:bodyPr wrap="square" lIns="0" tIns="0" rIns="0" bIns="0" rtlCol="0" anchor="ctr"/>
          <a:lstStyle/>
          <a:p>
            <a:pPr marL="0" indent="0">
              <a:buNone/>
            </a:pPr>
            <a:r>
              <a:rPr lang="en-US" sz="1700" dirty="0">
                <a:solidFill>
                  <a:srgbClr val="FFFFFF"/>
                </a:solidFill>
                <a:latin typeface="Inter" pitchFamily="34" charset="0"/>
                <a:ea typeface="Inter" pitchFamily="34" charset="-122"/>
                <a:cs typeface="Inter" pitchFamily="34" charset="-120"/>
              </a:rPr>
              <a:t>Add another sticky note if something new comes up</a:t>
            </a:r>
            <a:endParaRPr lang="en-US" sz="1700" dirty="0"/>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13221D"/>
                </a:solidFill>
                <a:latin typeface="Inter" pitchFamily="34" charset="0"/>
                <a:ea typeface="Inter" pitchFamily="34" charset="-122"/>
                <a:cs typeface="Inter" pitchFamily="34" charset="-120"/>
              </a:rPr>
              <a:t>Breakout groups and share-outs</a:t>
            </a:r>
            <a:endParaRPr lang="en-US" sz="3000" dirty="0"/>
          </a:p>
        </p:txBody>
      </p:sp>
      <p:sp>
        <p:nvSpPr>
          <p:cNvPr id="3" name="time_chip_1172"/>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10:25 – 11:20  ·  55 min</a:t>
            </a:r>
            <a:endParaRPr lang="en-US" sz="1400" dirty="0"/>
          </a:p>
        </p:txBody>
      </p:sp>
      <p:sp>
        <p:nvSpPr>
          <p:cNvPr id="4" name="prog_welcome_1173"/>
          <p:cNvSpPr/>
          <p:nvPr/>
        </p:nvSpPr>
        <p:spPr>
          <a:xfrm>
            <a:off x="548640" y="6400800"/>
            <a:ext cx="715244" cy="73152"/>
          </a:xfrm>
          <a:prstGeom prst="rect">
            <a:avLst/>
          </a:prstGeom>
          <a:solidFill>
            <a:srgbClr val="1E6B4F"/>
          </a:solidFill>
          <a:ln w="12700">
            <a:solidFill>
              <a:srgbClr val="1E6B4F"/>
            </a:solidFill>
            <a:prstDash val="solid"/>
          </a:ln>
        </p:spPr>
        <p:txBody>
          <a:bodyPr/>
          <a:lstStyle/>
          <a:p>
            <a:endParaRPr lang="en-US"/>
          </a:p>
        </p:txBody>
      </p:sp>
      <p:sp>
        <p:nvSpPr>
          <p:cNvPr id="5" name="prog_lbl_welcome_1174"/>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Welcome</a:t>
            </a:r>
            <a:endParaRPr lang="en-US" sz="1000" dirty="0"/>
          </a:p>
        </p:txBody>
      </p:sp>
      <p:sp>
        <p:nvSpPr>
          <p:cNvPr id="6" name="prog_ai_1175"/>
          <p:cNvSpPr/>
          <p:nvPr/>
        </p:nvSpPr>
        <p:spPr>
          <a:xfrm>
            <a:off x="1309604"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7" name="prog_lbl_ai_1176"/>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AI</a:t>
            </a:r>
            <a:endParaRPr lang="en-US" sz="1000" dirty="0"/>
          </a:p>
        </p:txBody>
      </p:sp>
      <p:sp>
        <p:nvSpPr>
          <p:cNvPr id="8" name="prog_pd_1177"/>
          <p:cNvSpPr/>
          <p:nvPr/>
        </p:nvSpPr>
        <p:spPr>
          <a:xfrm>
            <a:off x="2428189"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9" name="prog_lbl_pd_1178"/>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Design</a:t>
            </a:r>
            <a:endParaRPr lang="en-US" sz="1000" dirty="0"/>
          </a:p>
        </p:txBody>
      </p:sp>
      <p:sp>
        <p:nvSpPr>
          <p:cNvPr id="10" name="prog_reflect_1179"/>
          <p:cNvSpPr/>
          <p:nvPr/>
        </p:nvSpPr>
        <p:spPr>
          <a:xfrm>
            <a:off x="3546775"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11" name="prog_lbl_reflect_1180"/>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Reflect</a:t>
            </a:r>
            <a:endParaRPr lang="en-US" sz="1000" dirty="0"/>
          </a:p>
        </p:txBody>
      </p:sp>
      <p:sp>
        <p:nvSpPr>
          <p:cNvPr id="12" name="prog_share_1181"/>
          <p:cNvSpPr/>
          <p:nvPr/>
        </p:nvSpPr>
        <p:spPr>
          <a:xfrm>
            <a:off x="4665360"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13" name="prog_lbl_share_1182"/>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Share</a:t>
            </a:r>
            <a:endParaRPr lang="en-US" sz="1000" dirty="0"/>
          </a:p>
        </p:txBody>
      </p:sp>
      <p:sp>
        <p:nvSpPr>
          <p:cNvPr id="14" name="prog_break_1183"/>
          <p:cNvSpPr/>
          <p:nvPr/>
        </p:nvSpPr>
        <p:spPr>
          <a:xfrm>
            <a:off x="5783946" y="6400800"/>
            <a:ext cx="1072866" cy="73152"/>
          </a:xfrm>
          <a:prstGeom prst="rect">
            <a:avLst/>
          </a:prstGeom>
          <a:solidFill>
            <a:srgbClr val="1E6B4F"/>
          </a:solidFill>
          <a:ln w="12700">
            <a:solidFill>
              <a:srgbClr val="1E6B4F"/>
            </a:solidFill>
            <a:prstDash val="solid"/>
          </a:ln>
        </p:spPr>
        <p:txBody>
          <a:bodyPr/>
          <a:lstStyle/>
          <a:p>
            <a:endParaRPr lang="en-US"/>
          </a:p>
        </p:txBody>
      </p:sp>
      <p:sp>
        <p:nvSpPr>
          <p:cNvPr id="15" name="prog_lbl_break_1184"/>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5E6E68"/>
                </a:solidFill>
                <a:latin typeface="Inter" pitchFamily="34" charset="0"/>
                <a:ea typeface="Inter" pitchFamily="34" charset="-122"/>
                <a:cs typeface="Inter" pitchFamily="34" charset="-120"/>
              </a:rPr>
              <a:t>Break</a:t>
            </a:r>
            <a:endParaRPr lang="en-US" sz="1000" dirty="0"/>
          </a:p>
        </p:txBody>
      </p:sp>
      <p:sp>
        <p:nvSpPr>
          <p:cNvPr id="16" name="prog_breakout_1185"/>
          <p:cNvSpPr/>
          <p:nvPr/>
        </p:nvSpPr>
        <p:spPr>
          <a:xfrm>
            <a:off x="6902531" y="6400800"/>
            <a:ext cx="3218597" cy="73152"/>
          </a:xfrm>
          <a:prstGeom prst="rect">
            <a:avLst/>
          </a:prstGeom>
          <a:solidFill>
            <a:srgbClr val="E8613A"/>
          </a:solidFill>
          <a:ln w="12700">
            <a:solidFill>
              <a:srgbClr val="E8613A"/>
            </a:solidFill>
            <a:prstDash val="solid"/>
          </a:ln>
        </p:spPr>
        <p:txBody>
          <a:bodyPr/>
          <a:lstStyle/>
          <a:p>
            <a:endParaRPr lang="en-US"/>
          </a:p>
        </p:txBody>
      </p:sp>
      <p:sp>
        <p:nvSpPr>
          <p:cNvPr id="17" name="prog_lbl_breakout_1186"/>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Breakouts</a:t>
            </a:r>
            <a:endParaRPr lang="en-US" sz="1000" dirty="0"/>
          </a:p>
        </p:txBody>
      </p:sp>
      <p:sp>
        <p:nvSpPr>
          <p:cNvPr id="18" name="prog_report_1187"/>
          <p:cNvSpPr/>
          <p:nvPr/>
        </p:nvSpPr>
        <p:spPr>
          <a:xfrm>
            <a:off x="10166848" y="6400800"/>
            <a:ext cx="715244" cy="73152"/>
          </a:xfrm>
          <a:prstGeom prst="rect">
            <a:avLst/>
          </a:prstGeom>
          <a:solidFill>
            <a:srgbClr val="E8613A"/>
          </a:solidFill>
          <a:ln w="12700">
            <a:solidFill>
              <a:srgbClr val="E8613A"/>
            </a:solidFill>
            <a:prstDash val="solid"/>
          </a:ln>
        </p:spPr>
        <p:txBody>
          <a:bodyPr/>
          <a:lstStyle/>
          <a:p>
            <a:endParaRPr lang="en-US"/>
          </a:p>
        </p:txBody>
      </p:sp>
      <p:sp>
        <p:nvSpPr>
          <p:cNvPr id="19" name="prog_lbl_report_1188"/>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Report</a:t>
            </a:r>
            <a:endParaRPr lang="en-US" sz="1000" dirty="0"/>
          </a:p>
        </p:txBody>
      </p:sp>
      <p:sp>
        <p:nvSpPr>
          <p:cNvPr id="20" name="prog_close_1189"/>
          <p:cNvSpPr/>
          <p:nvPr/>
        </p:nvSpPr>
        <p:spPr>
          <a:xfrm>
            <a:off x="10927812" y="6400800"/>
            <a:ext cx="715244" cy="73152"/>
          </a:xfrm>
          <a:prstGeom prst="rect">
            <a:avLst/>
          </a:prstGeom>
          <a:solidFill>
            <a:srgbClr val="D9E1DD"/>
          </a:solidFill>
          <a:ln w="12700">
            <a:solidFill>
              <a:srgbClr val="D9E1DD"/>
            </a:solidFill>
            <a:prstDash val="solid"/>
          </a:ln>
        </p:spPr>
        <p:txBody>
          <a:bodyPr/>
          <a:lstStyle/>
          <a:p>
            <a:endParaRPr lang="en-US"/>
          </a:p>
        </p:txBody>
      </p:sp>
      <p:sp>
        <p:nvSpPr>
          <p:cNvPr id="21" name="prog_lbl_close_1190"/>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dirty="0">
                <a:solidFill>
                  <a:srgbClr val="9AA8A2"/>
                </a:solidFill>
                <a:latin typeface="Inter" pitchFamily="34" charset="0"/>
                <a:ea typeface="Inter" pitchFamily="34" charset="-122"/>
                <a:cs typeface="Inter" pitchFamily="34" charset="-120"/>
              </a:rPr>
              <a:t>Debrief</a:t>
            </a:r>
            <a:endParaRPr lang="en-US" sz="1000" dirty="0"/>
          </a:p>
        </p:txBody>
      </p:sp>
      <p:sp>
        <p:nvSpPr>
          <p:cNvPr id="22" name="card_1191"/>
          <p:cNvSpPr/>
          <p:nvPr/>
        </p:nvSpPr>
        <p:spPr>
          <a:xfrm>
            <a:off x="548640" y="1371600"/>
            <a:ext cx="2606040" cy="868680"/>
          </a:xfrm>
          <a:prstGeom prst="roundRect">
            <a:avLst>
              <a:gd name="adj" fmla="val 12632"/>
            </a:avLst>
          </a:prstGeom>
          <a:solidFill>
            <a:srgbClr val="0E3B2E"/>
          </a:solidFill>
          <a:ln w="12700">
            <a:solidFill>
              <a:srgbClr val="0E3B2E"/>
            </a:solidFill>
            <a:prstDash val="solid"/>
          </a:ln>
        </p:spPr>
        <p:txBody>
          <a:bodyPr/>
          <a:lstStyle/>
          <a:p>
            <a:endParaRPr lang="en-US"/>
          </a:p>
        </p:txBody>
      </p:sp>
      <p:sp>
        <p:nvSpPr>
          <p:cNvPr id="23" name="txt_1192"/>
          <p:cNvSpPr txBox="1"/>
          <p:nvPr/>
        </p:nvSpPr>
        <p:spPr>
          <a:xfrm>
            <a:off x="731520" y="1417320"/>
            <a:ext cx="2286000" cy="457200"/>
          </a:xfrm>
          <a:prstGeom prst="rect">
            <a:avLst/>
          </a:prstGeom>
          <a:noFill/>
          <a:ln/>
        </p:spPr>
        <p:txBody>
          <a:bodyPr wrap="square" lIns="0" tIns="0" rIns="0" bIns="0" rtlCol="0" anchor="t"/>
          <a:lstStyle/>
          <a:p>
            <a:pPr marL="0" indent="0">
              <a:buNone/>
            </a:pPr>
            <a:r>
              <a:rPr lang="en-US" sz="1500" b="1" dirty="0">
                <a:solidFill>
                  <a:srgbClr val="FFFFFF"/>
                </a:solidFill>
                <a:latin typeface="Inter" pitchFamily="34" charset="0"/>
                <a:ea typeface="Inter" pitchFamily="34" charset="-122"/>
                <a:cs typeface="Inter" pitchFamily="34" charset="-120"/>
              </a:rPr>
              <a:t>Group A  </a:t>
            </a:r>
            <a:endParaRPr lang="en-US" sz="1500" dirty="0"/>
          </a:p>
        </p:txBody>
      </p:sp>
      <p:sp>
        <p:nvSpPr>
          <p:cNvPr id="24" name="txt_1193"/>
          <p:cNvSpPr txBox="1"/>
          <p:nvPr/>
        </p:nvSpPr>
        <p:spPr>
          <a:xfrm>
            <a:off x="731520" y="1810512"/>
            <a:ext cx="2286000" cy="365760"/>
          </a:xfrm>
          <a:prstGeom prst="rect">
            <a:avLst/>
          </a:prstGeom>
          <a:noFill/>
          <a:ln/>
        </p:spPr>
        <p:txBody>
          <a:bodyPr wrap="square" lIns="0" tIns="0" rIns="0" bIns="0" rtlCol="0" anchor="t"/>
          <a:lstStyle/>
          <a:p>
            <a:pPr marL="0" indent="0">
              <a:buNone/>
            </a:pPr>
            <a:r>
              <a:rPr lang="en-US" sz="1300" dirty="0">
                <a:solidFill>
                  <a:srgbClr val="A9C4B8"/>
                </a:solidFill>
                <a:latin typeface="Inter" pitchFamily="34" charset="0"/>
                <a:ea typeface="Inter" pitchFamily="34" charset="-122"/>
                <a:cs typeface="Inter" pitchFamily="34" charset="-120"/>
              </a:rPr>
              <a:t>with Nick</a:t>
            </a:r>
            <a:endParaRPr lang="en-US" sz="1300" dirty="0"/>
          </a:p>
        </p:txBody>
      </p:sp>
      <p:sp>
        <p:nvSpPr>
          <p:cNvPr id="25" name="card_1194"/>
          <p:cNvSpPr/>
          <p:nvPr/>
        </p:nvSpPr>
        <p:spPr>
          <a:xfrm>
            <a:off x="3291840" y="1371600"/>
            <a:ext cx="2606040" cy="868680"/>
          </a:xfrm>
          <a:prstGeom prst="roundRect">
            <a:avLst>
              <a:gd name="adj" fmla="val 12632"/>
            </a:avLst>
          </a:prstGeom>
          <a:solidFill>
            <a:srgbClr val="1E6B4F"/>
          </a:solidFill>
          <a:ln w="12700">
            <a:solidFill>
              <a:srgbClr val="1E6B4F"/>
            </a:solidFill>
            <a:prstDash val="solid"/>
          </a:ln>
        </p:spPr>
        <p:txBody>
          <a:bodyPr/>
          <a:lstStyle/>
          <a:p>
            <a:endParaRPr lang="en-US"/>
          </a:p>
        </p:txBody>
      </p:sp>
      <p:sp>
        <p:nvSpPr>
          <p:cNvPr id="26" name="txt_1195"/>
          <p:cNvSpPr txBox="1"/>
          <p:nvPr/>
        </p:nvSpPr>
        <p:spPr>
          <a:xfrm>
            <a:off x="3474720" y="1417320"/>
            <a:ext cx="2286000" cy="457200"/>
          </a:xfrm>
          <a:prstGeom prst="rect">
            <a:avLst/>
          </a:prstGeom>
          <a:noFill/>
          <a:ln/>
        </p:spPr>
        <p:txBody>
          <a:bodyPr wrap="square" lIns="0" tIns="0" rIns="0" bIns="0" rtlCol="0" anchor="t"/>
          <a:lstStyle/>
          <a:p>
            <a:pPr marL="0" indent="0">
              <a:buNone/>
            </a:pPr>
            <a:r>
              <a:rPr lang="en-US" sz="1500" b="1">
                <a:solidFill>
                  <a:srgbClr val="FFFFFF"/>
                </a:solidFill>
                <a:latin typeface="Inter" pitchFamily="34" charset="0"/>
                <a:ea typeface="Inter" pitchFamily="34" charset="-122"/>
                <a:cs typeface="Inter" pitchFamily="34" charset="-120"/>
              </a:rPr>
              <a:t>Group B</a:t>
            </a:r>
            <a:endParaRPr lang="en-US" sz="1500" dirty="0"/>
          </a:p>
        </p:txBody>
      </p:sp>
      <p:sp>
        <p:nvSpPr>
          <p:cNvPr id="27" name="txt_1196"/>
          <p:cNvSpPr txBox="1"/>
          <p:nvPr/>
        </p:nvSpPr>
        <p:spPr>
          <a:xfrm>
            <a:off x="3474720" y="1810512"/>
            <a:ext cx="2286000" cy="365760"/>
          </a:xfrm>
          <a:prstGeom prst="rect">
            <a:avLst/>
          </a:prstGeom>
          <a:noFill/>
          <a:ln/>
        </p:spPr>
        <p:txBody>
          <a:bodyPr wrap="square" lIns="0" tIns="0" rIns="0" bIns="0" rtlCol="0" anchor="t"/>
          <a:lstStyle/>
          <a:p>
            <a:pPr marL="0" indent="0">
              <a:buNone/>
            </a:pPr>
            <a:r>
              <a:rPr lang="en-US" sz="1300" dirty="0">
                <a:solidFill>
                  <a:srgbClr val="D7E7DF"/>
                </a:solidFill>
                <a:latin typeface="Inter" pitchFamily="34" charset="0"/>
                <a:ea typeface="Inter" pitchFamily="34" charset="-122"/>
                <a:cs typeface="Inter" pitchFamily="34" charset="-120"/>
              </a:rPr>
              <a:t>with Saad</a:t>
            </a:r>
            <a:endParaRPr lang="en-US" sz="1300" dirty="0"/>
          </a:p>
        </p:txBody>
      </p:sp>
      <p:sp>
        <p:nvSpPr>
          <p:cNvPr id="28" name="txt_1197"/>
          <p:cNvSpPr txBox="1"/>
          <p:nvPr/>
        </p:nvSpPr>
        <p:spPr>
          <a:xfrm>
            <a:off x="6172200" y="1371600"/>
            <a:ext cx="5486400" cy="868680"/>
          </a:xfrm>
          <a:prstGeom prst="rect">
            <a:avLst/>
          </a:prstGeom>
          <a:noFill/>
          <a:ln/>
        </p:spPr>
        <p:txBody>
          <a:bodyPr wrap="square" lIns="0" tIns="0" rIns="0" bIns="0" rtlCol="0" anchor="ctr"/>
          <a:lstStyle/>
          <a:p>
            <a:pPr marL="0" indent="0">
              <a:buNone/>
            </a:pPr>
            <a:r>
              <a:rPr lang="en-US" sz="1500" dirty="0">
                <a:solidFill>
                  <a:srgbClr val="5E6E68"/>
                </a:solidFill>
                <a:latin typeface="Inter" pitchFamily="34" charset="0"/>
                <a:ea typeface="Inter" pitchFamily="34" charset="-122"/>
                <a:cs typeface="Inter" pitchFamily="34" charset="-120"/>
              </a:rPr>
              <a:t>Pick the group closest to your problem.</a:t>
            </a:r>
            <a:endParaRPr lang="en-US" sz="1500" dirty="0"/>
          </a:p>
        </p:txBody>
      </p:sp>
      <p:sp>
        <p:nvSpPr>
          <p:cNvPr id="29" name="c1_card_1198"/>
          <p:cNvSpPr/>
          <p:nvPr/>
        </p:nvSpPr>
        <p:spPr>
          <a:xfrm>
            <a:off x="548640" y="2514600"/>
            <a:ext cx="11091672" cy="868680"/>
          </a:xfrm>
          <a:prstGeom prst="roundRect">
            <a:avLst>
              <a:gd name="adj" fmla="val 12632"/>
            </a:avLst>
          </a:prstGeom>
          <a:solidFill>
            <a:srgbClr val="E8F2ED"/>
          </a:solidFill>
          <a:ln w="12700">
            <a:solidFill>
              <a:srgbClr val="E8F2ED"/>
            </a:solidFill>
            <a:prstDash val="solid"/>
          </a:ln>
        </p:spPr>
        <p:txBody>
          <a:bodyPr/>
          <a:lstStyle/>
          <a:p>
            <a:endParaRPr lang="en-US"/>
          </a:p>
        </p:txBody>
      </p:sp>
      <p:sp>
        <p:nvSpPr>
          <p:cNvPr id="30" name="c1_txt_1199"/>
          <p:cNvSpPr txBox="1"/>
          <p:nvPr/>
        </p:nvSpPr>
        <p:spPr>
          <a:xfrm>
            <a:off x="777240" y="2514600"/>
            <a:ext cx="914400" cy="868680"/>
          </a:xfrm>
          <a:prstGeom prst="rect">
            <a:avLst/>
          </a:prstGeom>
          <a:noFill/>
          <a:ln/>
        </p:spPr>
        <p:txBody>
          <a:bodyPr wrap="square" lIns="0" tIns="0" rIns="0" bIns="0" rtlCol="0" anchor="ctr"/>
          <a:lstStyle/>
          <a:p>
            <a:pPr marL="0" indent="0">
              <a:buNone/>
            </a:pPr>
            <a:r>
              <a:rPr lang="en-US" sz="1700" b="1" dirty="0">
                <a:solidFill>
                  <a:srgbClr val="E8613A"/>
                </a:solidFill>
                <a:latin typeface="Inter" pitchFamily="34" charset="0"/>
                <a:ea typeface="Inter" pitchFamily="34" charset="-122"/>
                <a:cs typeface="Inter" pitchFamily="34" charset="-120"/>
              </a:rPr>
              <a:t>10:25</a:t>
            </a:r>
            <a:endParaRPr lang="en-US" sz="1700" dirty="0"/>
          </a:p>
        </p:txBody>
      </p:sp>
      <p:sp>
        <p:nvSpPr>
          <p:cNvPr id="31" name="c1_pill_1200"/>
          <p:cNvSpPr txBox="1"/>
          <p:nvPr/>
        </p:nvSpPr>
        <p:spPr>
          <a:xfrm>
            <a:off x="1737360" y="2770632"/>
            <a:ext cx="914400" cy="347472"/>
          </a:xfrm>
          <a:prstGeom prst="roundRect">
            <a:avLst>
              <a:gd name="adj" fmla="val 47368"/>
            </a:avLst>
          </a:prstGeom>
          <a:solidFill>
            <a:srgbClr val="FCE7DF"/>
          </a:solidFill>
          <a:ln/>
        </p:spPr>
        <p:txBody>
          <a:bodyPr wrap="square" lIns="0" tIns="0" rIns="0" bIns="0" rtlCol="0" anchor="ctr"/>
          <a:lstStyle/>
          <a:p>
            <a:pPr marL="0" indent="0" algn="ctr">
              <a:buNone/>
            </a:pPr>
            <a:r>
              <a:rPr lang="en-US" sz="1200" b="1" dirty="0">
                <a:solidFill>
                  <a:srgbClr val="E8613A"/>
                </a:solidFill>
                <a:latin typeface="Inter" pitchFamily="34" charset="0"/>
                <a:ea typeface="Inter" pitchFamily="34" charset="-122"/>
                <a:cs typeface="Inter" pitchFamily="34" charset="-120"/>
              </a:rPr>
              <a:t>15 min</a:t>
            </a:r>
            <a:endParaRPr lang="en-US" sz="1200" dirty="0"/>
          </a:p>
        </p:txBody>
      </p:sp>
      <p:sp>
        <p:nvSpPr>
          <p:cNvPr id="32" name="c1_txt_1201"/>
          <p:cNvSpPr txBox="1"/>
          <p:nvPr/>
        </p:nvSpPr>
        <p:spPr>
          <a:xfrm>
            <a:off x="2880360" y="2514600"/>
            <a:ext cx="3931920" cy="86868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Elaborate the problem</a:t>
            </a:r>
            <a:endParaRPr lang="en-US" sz="1800" dirty="0"/>
          </a:p>
        </p:txBody>
      </p:sp>
      <p:sp>
        <p:nvSpPr>
          <p:cNvPr id="33" name="c1_txt_1202"/>
          <p:cNvSpPr txBox="1"/>
          <p:nvPr/>
        </p:nvSpPr>
        <p:spPr>
          <a:xfrm>
            <a:off x="6858000" y="2514600"/>
            <a:ext cx="4663440" cy="868680"/>
          </a:xfrm>
          <a:prstGeom prst="rect">
            <a:avLst/>
          </a:prstGeom>
          <a:noFill/>
          <a:ln/>
        </p:spPr>
        <p:txBody>
          <a:bodyPr wrap="square" lIns="0" tIns="0" rIns="0" bIns="0" rtlCol="0" anchor="ctr"/>
          <a:lstStyle/>
          <a:p>
            <a:pPr marL="0" indent="0">
              <a:buNone/>
            </a:pPr>
            <a:r>
              <a:rPr lang="en-US" sz="1400" dirty="0">
                <a:solidFill>
                  <a:srgbClr val="5E6E68"/>
                </a:solidFill>
                <a:latin typeface="Inter" pitchFamily="34" charset="0"/>
                <a:ea typeface="Inter" pitchFamily="34" charset="-122"/>
                <a:cs typeface="Inter" pitchFamily="34" charset="-120"/>
              </a:rPr>
              <a:t>Add context on sticky notes. What's really going on?</a:t>
            </a:r>
            <a:endParaRPr lang="en-US" sz="1400" dirty="0"/>
          </a:p>
        </p:txBody>
      </p:sp>
      <p:sp>
        <p:nvSpPr>
          <p:cNvPr id="34" name="c2_card_1203"/>
          <p:cNvSpPr/>
          <p:nvPr/>
        </p:nvSpPr>
        <p:spPr>
          <a:xfrm>
            <a:off x="548640" y="3502152"/>
            <a:ext cx="11091672" cy="868680"/>
          </a:xfrm>
          <a:prstGeom prst="roundRect">
            <a:avLst>
              <a:gd name="adj" fmla="val 12632"/>
            </a:avLst>
          </a:prstGeom>
          <a:solidFill>
            <a:srgbClr val="FFFFFF"/>
          </a:solidFill>
          <a:ln w="12700">
            <a:solidFill>
              <a:srgbClr val="D9E1DD"/>
            </a:solidFill>
            <a:prstDash val="solid"/>
          </a:ln>
        </p:spPr>
        <p:txBody>
          <a:bodyPr/>
          <a:lstStyle/>
          <a:p>
            <a:endParaRPr lang="en-US"/>
          </a:p>
        </p:txBody>
      </p:sp>
      <p:sp>
        <p:nvSpPr>
          <p:cNvPr id="35" name="c2_txt_1204"/>
          <p:cNvSpPr txBox="1"/>
          <p:nvPr/>
        </p:nvSpPr>
        <p:spPr>
          <a:xfrm>
            <a:off x="777240" y="3502152"/>
            <a:ext cx="914400" cy="868680"/>
          </a:xfrm>
          <a:prstGeom prst="rect">
            <a:avLst/>
          </a:prstGeom>
          <a:noFill/>
          <a:ln/>
        </p:spPr>
        <p:txBody>
          <a:bodyPr wrap="square" lIns="0" tIns="0" rIns="0" bIns="0" rtlCol="0" anchor="ctr"/>
          <a:lstStyle/>
          <a:p>
            <a:pPr marL="0" indent="0">
              <a:buNone/>
            </a:pPr>
            <a:r>
              <a:rPr lang="en-US" sz="1700" b="1" dirty="0">
                <a:solidFill>
                  <a:srgbClr val="E8613A"/>
                </a:solidFill>
                <a:latin typeface="Inter" pitchFamily="34" charset="0"/>
                <a:ea typeface="Inter" pitchFamily="34" charset="-122"/>
                <a:cs typeface="Inter" pitchFamily="34" charset="-120"/>
              </a:rPr>
              <a:t>10:40</a:t>
            </a:r>
            <a:endParaRPr lang="en-US" sz="1700" dirty="0"/>
          </a:p>
        </p:txBody>
      </p:sp>
      <p:sp>
        <p:nvSpPr>
          <p:cNvPr id="36" name="c2_pill_1205"/>
          <p:cNvSpPr txBox="1"/>
          <p:nvPr/>
        </p:nvSpPr>
        <p:spPr>
          <a:xfrm>
            <a:off x="1737360" y="3758184"/>
            <a:ext cx="914400" cy="347472"/>
          </a:xfrm>
          <a:prstGeom prst="roundRect">
            <a:avLst>
              <a:gd name="adj" fmla="val 47368"/>
            </a:avLst>
          </a:prstGeom>
          <a:solidFill>
            <a:srgbClr val="FCE7DF"/>
          </a:solidFill>
          <a:ln/>
        </p:spPr>
        <p:txBody>
          <a:bodyPr wrap="square" lIns="0" tIns="0" rIns="0" bIns="0" rtlCol="0" anchor="ctr"/>
          <a:lstStyle/>
          <a:p>
            <a:pPr marL="0" indent="0" algn="ctr">
              <a:buNone/>
            </a:pPr>
            <a:r>
              <a:rPr lang="en-US" sz="1200" b="1" dirty="0">
                <a:solidFill>
                  <a:srgbClr val="E8613A"/>
                </a:solidFill>
                <a:latin typeface="Inter" pitchFamily="34" charset="0"/>
                <a:ea typeface="Inter" pitchFamily="34" charset="-122"/>
                <a:cs typeface="Inter" pitchFamily="34" charset="-120"/>
              </a:rPr>
              <a:t>15 min</a:t>
            </a:r>
            <a:endParaRPr lang="en-US" sz="1200" dirty="0"/>
          </a:p>
        </p:txBody>
      </p:sp>
      <p:sp>
        <p:nvSpPr>
          <p:cNvPr id="37" name="c2_txt_1206"/>
          <p:cNvSpPr txBox="1"/>
          <p:nvPr/>
        </p:nvSpPr>
        <p:spPr>
          <a:xfrm>
            <a:off x="2880360" y="3502152"/>
            <a:ext cx="3931920" cy="86868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Who else belongs in this conversation?</a:t>
            </a:r>
            <a:endParaRPr lang="en-US" sz="1800" dirty="0"/>
          </a:p>
        </p:txBody>
      </p:sp>
      <p:sp>
        <p:nvSpPr>
          <p:cNvPr id="38" name="c2_txt_1207"/>
          <p:cNvSpPr txBox="1"/>
          <p:nvPr/>
        </p:nvSpPr>
        <p:spPr>
          <a:xfrm>
            <a:off x="6858000" y="3502152"/>
            <a:ext cx="4663440" cy="868680"/>
          </a:xfrm>
          <a:prstGeom prst="rect">
            <a:avLst/>
          </a:prstGeom>
          <a:noFill/>
          <a:ln/>
        </p:spPr>
        <p:txBody>
          <a:bodyPr wrap="square" lIns="0" tIns="0" rIns="0" bIns="0" rtlCol="0" anchor="ctr"/>
          <a:lstStyle/>
          <a:p>
            <a:pPr marL="0" indent="0">
              <a:buNone/>
            </a:pPr>
            <a:r>
              <a:rPr lang="en-US" sz="1400" dirty="0">
                <a:solidFill>
                  <a:srgbClr val="5E6E68"/>
                </a:solidFill>
                <a:latin typeface="Inter" pitchFamily="34" charset="0"/>
                <a:ea typeface="Inter" pitchFamily="34" charset="-122"/>
                <a:cs typeface="Inter" pitchFamily="34" charset="-120"/>
              </a:rPr>
              <a:t>Partners and community members you could bring in.</a:t>
            </a:r>
            <a:endParaRPr lang="en-US" sz="1400" dirty="0"/>
          </a:p>
        </p:txBody>
      </p:sp>
      <p:sp>
        <p:nvSpPr>
          <p:cNvPr id="39" name="c3_card_1208"/>
          <p:cNvSpPr/>
          <p:nvPr/>
        </p:nvSpPr>
        <p:spPr>
          <a:xfrm>
            <a:off x="548640" y="4489704"/>
            <a:ext cx="11091672" cy="868680"/>
          </a:xfrm>
          <a:prstGeom prst="roundRect">
            <a:avLst>
              <a:gd name="adj" fmla="val 12632"/>
            </a:avLst>
          </a:prstGeom>
          <a:solidFill>
            <a:srgbClr val="E8F2ED"/>
          </a:solidFill>
          <a:ln w="12700">
            <a:solidFill>
              <a:srgbClr val="E8F2ED"/>
            </a:solidFill>
            <a:prstDash val="solid"/>
          </a:ln>
        </p:spPr>
        <p:txBody>
          <a:bodyPr/>
          <a:lstStyle/>
          <a:p>
            <a:endParaRPr lang="en-US"/>
          </a:p>
        </p:txBody>
      </p:sp>
      <p:sp>
        <p:nvSpPr>
          <p:cNvPr id="40" name="c3_txt_1209"/>
          <p:cNvSpPr txBox="1"/>
          <p:nvPr/>
        </p:nvSpPr>
        <p:spPr>
          <a:xfrm>
            <a:off x="777240" y="4489704"/>
            <a:ext cx="914400" cy="868680"/>
          </a:xfrm>
          <a:prstGeom prst="rect">
            <a:avLst/>
          </a:prstGeom>
          <a:noFill/>
          <a:ln/>
        </p:spPr>
        <p:txBody>
          <a:bodyPr wrap="square" lIns="0" tIns="0" rIns="0" bIns="0" rtlCol="0" anchor="ctr"/>
          <a:lstStyle/>
          <a:p>
            <a:pPr marL="0" indent="0">
              <a:buNone/>
            </a:pPr>
            <a:r>
              <a:rPr lang="en-US" sz="1700" b="1" dirty="0">
                <a:solidFill>
                  <a:srgbClr val="E8613A"/>
                </a:solidFill>
                <a:latin typeface="Inter" pitchFamily="34" charset="0"/>
                <a:ea typeface="Inter" pitchFamily="34" charset="-122"/>
                <a:cs typeface="Inter" pitchFamily="34" charset="-120"/>
              </a:rPr>
              <a:t>10:55</a:t>
            </a:r>
            <a:endParaRPr lang="en-US" sz="1700" dirty="0"/>
          </a:p>
        </p:txBody>
      </p:sp>
      <p:sp>
        <p:nvSpPr>
          <p:cNvPr id="41" name="c3_pill_1210"/>
          <p:cNvSpPr txBox="1"/>
          <p:nvPr/>
        </p:nvSpPr>
        <p:spPr>
          <a:xfrm>
            <a:off x="1737360" y="4745736"/>
            <a:ext cx="914400" cy="347472"/>
          </a:xfrm>
          <a:prstGeom prst="roundRect">
            <a:avLst>
              <a:gd name="adj" fmla="val 47368"/>
            </a:avLst>
          </a:prstGeom>
          <a:solidFill>
            <a:srgbClr val="FCE7DF"/>
          </a:solidFill>
          <a:ln/>
        </p:spPr>
        <p:txBody>
          <a:bodyPr wrap="square" lIns="0" tIns="0" rIns="0" bIns="0" rtlCol="0" anchor="ctr"/>
          <a:lstStyle/>
          <a:p>
            <a:pPr marL="0" indent="0" algn="ctr">
              <a:buNone/>
            </a:pPr>
            <a:r>
              <a:rPr lang="en-US" sz="1200" b="1" dirty="0">
                <a:solidFill>
                  <a:srgbClr val="E8613A"/>
                </a:solidFill>
                <a:latin typeface="Inter" pitchFamily="34" charset="0"/>
                <a:ea typeface="Inter" pitchFamily="34" charset="-122"/>
                <a:cs typeface="Inter" pitchFamily="34" charset="-120"/>
              </a:rPr>
              <a:t>15 min</a:t>
            </a:r>
            <a:endParaRPr lang="en-US" sz="1200" dirty="0"/>
          </a:p>
        </p:txBody>
      </p:sp>
      <p:sp>
        <p:nvSpPr>
          <p:cNvPr id="42" name="c3_txt_1211"/>
          <p:cNvSpPr txBox="1"/>
          <p:nvPr/>
        </p:nvSpPr>
        <p:spPr>
          <a:xfrm>
            <a:off x="2880360" y="4489704"/>
            <a:ext cx="3931920" cy="868680"/>
          </a:xfrm>
          <a:prstGeom prst="rect">
            <a:avLst/>
          </a:prstGeom>
          <a:noFill/>
          <a:ln/>
        </p:spPr>
        <p:txBody>
          <a:bodyPr wrap="square" lIns="0" tIns="0" rIns="0" bIns="0" rtlCol="0" anchor="ctr"/>
          <a:lstStyle/>
          <a:p>
            <a:pPr marL="0" indent="0">
              <a:buNone/>
            </a:pPr>
            <a:r>
              <a:rPr lang="en-US" sz="1800" b="1" dirty="0">
                <a:solidFill>
                  <a:srgbClr val="13221D"/>
                </a:solidFill>
                <a:latin typeface="Inter" pitchFamily="34" charset="0"/>
                <a:ea typeface="Inter" pitchFamily="34" charset="-122"/>
                <a:cs typeface="Inter" pitchFamily="34" charset="-120"/>
              </a:rPr>
              <a:t>Limits of AI</a:t>
            </a:r>
            <a:endParaRPr lang="en-US" sz="1800" dirty="0"/>
          </a:p>
        </p:txBody>
      </p:sp>
      <p:sp>
        <p:nvSpPr>
          <p:cNvPr id="43" name="c3_txt_1212"/>
          <p:cNvSpPr txBox="1"/>
          <p:nvPr/>
        </p:nvSpPr>
        <p:spPr>
          <a:xfrm>
            <a:off x="6858000" y="4489704"/>
            <a:ext cx="4663440" cy="868680"/>
          </a:xfrm>
          <a:prstGeom prst="rect">
            <a:avLst/>
          </a:prstGeom>
          <a:noFill/>
          <a:ln/>
        </p:spPr>
        <p:txBody>
          <a:bodyPr wrap="square" lIns="0" tIns="0" rIns="0" bIns="0" rtlCol="0" anchor="ctr"/>
          <a:lstStyle/>
          <a:p>
            <a:pPr marL="0" indent="0">
              <a:buNone/>
            </a:pPr>
            <a:r>
              <a:rPr lang="en-US" sz="1400" dirty="0">
                <a:solidFill>
                  <a:srgbClr val="5E6E68"/>
                </a:solidFill>
                <a:latin typeface="Inter" pitchFamily="34" charset="0"/>
                <a:ea typeface="Inter" pitchFamily="34" charset="-122"/>
                <a:cs typeface="Inter" pitchFamily="34" charset="-120"/>
              </a:rPr>
              <a:t>Where should human agency stay? Where does human-centered work stand after AI?</a:t>
            </a:r>
            <a:endParaRPr lang="en-US" sz="1400" dirty="0"/>
          </a:p>
        </p:txBody>
      </p:sp>
      <p:sp>
        <p:nvSpPr>
          <p:cNvPr id="44" name="c4_card_1213"/>
          <p:cNvSpPr/>
          <p:nvPr/>
        </p:nvSpPr>
        <p:spPr>
          <a:xfrm>
            <a:off x="548640" y="5532120"/>
            <a:ext cx="11091672" cy="658368"/>
          </a:xfrm>
          <a:prstGeom prst="roundRect">
            <a:avLst>
              <a:gd name="adj" fmla="val 16667"/>
            </a:avLst>
          </a:prstGeom>
          <a:solidFill>
            <a:srgbClr val="0E3B2E"/>
          </a:solidFill>
          <a:ln w="12700">
            <a:solidFill>
              <a:srgbClr val="0E3B2E"/>
            </a:solidFill>
            <a:prstDash val="solid"/>
          </a:ln>
        </p:spPr>
        <p:txBody>
          <a:bodyPr/>
          <a:lstStyle/>
          <a:p>
            <a:endParaRPr lang="en-US"/>
          </a:p>
        </p:txBody>
      </p:sp>
      <p:sp>
        <p:nvSpPr>
          <p:cNvPr id="45" name="c4_txt_1214"/>
          <p:cNvSpPr txBox="1"/>
          <p:nvPr/>
        </p:nvSpPr>
        <p:spPr>
          <a:xfrm>
            <a:off x="777240" y="5532120"/>
            <a:ext cx="914400" cy="658368"/>
          </a:xfrm>
          <a:prstGeom prst="rect">
            <a:avLst/>
          </a:prstGeom>
          <a:noFill/>
          <a:ln/>
        </p:spPr>
        <p:txBody>
          <a:bodyPr wrap="square" lIns="0" tIns="0" rIns="0" bIns="0" rtlCol="0" anchor="ctr"/>
          <a:lstStyle/>
          <a:p>
            <a:pPr marL="0" indent="0">
              <a:buNone/>
            </a:pPr>
            <a:r>
              <a:rPr lang="en-US" sz="1700" b="1" dirty="0">
                <a:solidFill>
                  <a:srgbClr val="F2B33D"/>
                </a:solidFill>
                <a:latin typeface="Inter" pitchFamily="34" charset="0"/>
                <a:ea typeface="Inter" pitchFamily="34" charset="-122"/>
                <a:cs typeface="Inter" pitchFamily="34" charset="-120"/>
              </a:rPr>
              <a:t>11:10</a:t>
            </a:r>
            <a:endParaRPr lang="en-US" sz="1700" dirty="0"/>
          </a:p>
        </p:txBody>
      </p:sp>
      <p:sp>
        <p:nvSpPr>
          <p:cNvPr id="46" name="c4_txt_1215"/>
          <p:cNvSpPr txBox="1"/>
          <p:nvPr/>
        </p:nvSpPr>
        <p:spPr>
          <a:xfrm>
            <a:off x="1737360" y="5532120"/>
            <a:ext cx="9784080" cy="658368"/>
          </a:xfrm>
          <a:prstGeom prst="rect">
            <a:avLst/>
          </a:prstGeom>
          <a:noFill/>
          <a:ln/>
        </p:spPr>
        <p:txBody>
          <a:bodyPr wrap="square" lIns="0" tIns="0" rIns="0" bIns="0" rtlCol="0" anchor="ctr"/>
          <a:lstStyle/>
          <a:p>
            <a:pPr marL="0" indent="0">
              <a:buNone/>
            </a:pPr>
            <a:r>
              <a:rPr lang="en-US" sz="1600" b="1" dirty="0">
                <a:solidFill>
                  <a:srgbClr val="FFFFFF"/>
                </a:solidFill>
                <a:latin typeface="Inter" pitchFamily="34" charset="0"/>
                <a:ea typeface="Inter" pitchFamily="34" charset="-122"/>
                <a:cs typeface="Inter" pitchFamily="34" charset="-120"/>
              </a:rPr>
              <a:t>Share out: 5 min per group. One problem, one partner to bring in, one line AI shouldn't cross.</a:t>
            </a:r>
            <a:endParaRPr lang="en-US" sz="16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4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4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4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4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4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400"/>
                                        <p:tgtEl>
                                          <p:spTgt spid="3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400"/>
                                        <p:tgtEl>
                                          <p:spTgt spid="3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400"/>
                                        <p:tgtEl>
                                          <p:spTgt spid="3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400"/>
                                        <p:tgtEl>
                                          <p:spTgt spid="3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4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4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400"/>
                                        <p:tgtEl>
                                          <p:spTgt spid="4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400"/>
                                        <p:tgtEl>
                                          <p:spTgt spid="4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400"/>
                                        <p:tgtEl>
                                          <p:spTgt spid="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400"/>
                                        <p:tgtEl>
                                          <p:spTgt spid="4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400"/>
                                        <p:tgtEl>
                                          <p:spTgt spid="4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400"/>
                                        <p:tgtEl>
                                          <p:spTgt spid="4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4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ime_chip_1216"/>
          <p:cNvSpPr txBox="1"/>
          <p:nvPr/>
        </p:nvSpPr>
        <p:spPr>
          <a:xfrm>
            <a:off x="9128455" y="475488"/>
            <a:ext cx="2514600" cy="420624"/>
          </a:xfrm>
          <a:prstGeom prst="roundRect">
            <a:avLst>
              <a:gd name="adj" fmla="val 47826"/>
            </a:avLst>
          </a:prstGeom>
          <a:solidFill>
            <a:srgbClr val="E8613A"/>
          </a:solidFill>
          <a:ln/>
        </p:spPr>
        <p:txBody>
          <a:bodyPr wrap="square" lIns="0" tIns="0" rIns="0" bIns="0" rtlCol="0" anchor="ctr"/>
          <a:lstStyle/>
          <a:p>
            <a:pPr marL="0" indent="0" algn="ctr">
              <a:buNone/>
            </a:pPr>
            <a:r>
              <a:rPr lang="en-US" sz="1400" b="1" dirty="0">
                <a:solidFill>
                  <a:srgbClr val="FFFFFF"/>
                </a:solidFill>
                <a:latin typeface="Inter" pitchFamily="34" charset="0"/>
                <a:ea typeface="Inter" pitchFamily="34" charset="-122"/>
                <a:cs typeface="Inter" pitchFamily="34" charset="-120"/>
              </a:rPr>
              <a:t>◷  11:20 – 11:30  ·  10 min</a:t>
            </a:r>
            <a:endParaRPr lang="en-US" sz="1400" dirty="0"/>
          </a:p>
        </p:txBody>
      </p:sp>
      <p:sp>
        <p:nvSpPr>
          <p:cNvPr id="3" name="prog_welcome_1217"/>
          <p:cNvSpPr/>
          <p:nvPr/>
        </p:nvSpPr>
        <p:spPr>
          <a:xfrm>
            <a:off x="548640" y="6400800"/>
            <a:ext cx="715244" cy="73152"/>
          </a:xfrm>
          <a:prstGeom prst="rect">
            <a:avLst/>
          </a:prstGeom>
          <a:solidFill>
            <a:srgbClr val="A9C4B8"/>
          </a:solidFill>
          <a:ln w="12700">
            <a:solidFill>
              <a:srgbClr val="A9C4B8"/>
            </a:solidFill>
            <a:prstDash val="solid"/>
          </a:ln>
        </p:spPr>
        <p:txBody>
          <a:bodyPr/>
          <a:lstStyle/>
          <a:p>
            <a:endParaRPr lang="en-US"/>
          </a:p>
        </p:txBody>
      </p:sp>
      <p:sp>
        <p:nvSpPr>
          <p:cNvPr id="4" name="prog_lbl_welcome_1218"/>
          <p:cNvSpPr txBox="1"/>
          <p:nvPr/>
        </p:nvSpPr>
        <p:spPr>
          <a:xfrm>
            <a:off x="548640" y="6492240"/>
            <a:ext cx="715244"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Welcome</a:t>
            </a:r>
            <a:endParaRPr lang="en-US" sz="1000" dirty="0"/>
          </a:p>
        </p:txBody>
      </p:sp>
      <p:sp>
        <p:nvSpPr>
          <p:cNvPr id="5" name="prog_ai_1219"/>
          <p:cNvSpPr/>
          <p:nvPr/>
        </p:nvSpPr>
        <p:spPr>
          <a:xfrm>
            <a:off x="1309604"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6" name="prog_lbl_ai_1220"/>
          <p:cNvSpPr txBox="1"/>
          <p:nvPr/>
        </p:nvSpPr>
        <p:spPr>
          <a:xfrm>
            <a:off x="1309604"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AI</a:t>
            </a:r>
            <a:endParaRPr lang="en-US" sz="1000" dirty="0"/>
          </a:p>
        </p:txBody>
      </p:sp>
      <p:sp>
        <p:nvSpPr>
          <p:cNvPr id="7" name="prog_pd_1221"/>
          <p:cNvSpPr/>
          <p:nvPr/>
        </p:nvSpPr>
        <p:spPr>
          <a:xfrm>
            <a:off x="2428189"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8" name="prog_lbl_pd_1222"/>
          <p:cNvSpPr txBox="1"/>
          <p:nvPr/>
        </p:nvSpPr>
        <p:spPr>
          <a:xfrm>
            <a:off x="2428189"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Design</a:t>
            </a:r>
            <a:endParaRPr lang="en-US" sz="1000" dirty="0"/>
          </a:p>
        </p:txBody>
      </p:sp>
      <p:sp>
        <p:nvSpPr>
          <p:cNvPr id="9" name="prog_reflect_1223"/>
          <p:cNvSpPr/>
          <p:nvPr/>
        </p:nvSpPr>
        <p:spPr>
          <a:xfrm>
            <a:off x="3546775"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10" name="prog_lbl_reflect_1224"/>
          <p:cNvSpPr txBox="1"/>
          <p:nvPr/>
        </p:nvSpPr>
        <p:spPr>
          <a:xfrm>
            <a:off x="3546775"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Reflect</a:t>
            </a:r>
            <a:endParaRPr lang="en-US" sz="1000" dirty="0"/>
          </a:p>
        </p:txBody>
      </p:sp>
      <p:sp>
        <p:nvSpPr>
          <p:cNvPr id="11" name="prog_share_1225"/>
          <p:cNvSpPr/>
          <p:nvPr/>
        </p:nvSpPr>
        <p:spPr>
          <a:xfrm>
            <a:off x="4665360"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12" name="prog_lbl_share_1226"/>
          <p:cNvSpPr txBox="1"/>
          <p:nvPr/>
        </p:nvSpPr>
        <p:spPr>
          <a:xfrm>
            <a:off x="4665360"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Share</a:t>
            </a:r>
            <a:endParaRPr lang="en-US" sz="1000" dirty="0"/>
          </a:p>
        </p:txBody>
      </p:sp>
      <p:sp>
        <p:nvSpPr>
          <p:cNvPr id="13" name="prog_break_1227"/>
          <p:cNvSpPr/>
          <p:nvPr/>
        </p:nvSpPr>
        <p:spPr>
          <a:xfrm>
            <a:off x="5783946" y="6400800"/>
            <a:ext cx="1072866" cy="73152"/>
          </a:xfrm>
          <a:prstGeom prst="rect">
            <a:avLst/>
          </a:prstGeom>
          <a:solidFill>
            <a:srgbClr val="A9C4B8"/>
          </a:solidFill>
          <a:ln w="12700">
            <a:solidFill>
              <a:srgbClr val="A9C4B8"/>
            </a:solidFill>
            <a:prstDash val="solid"/>
          </a:ln>
        </p:spPr>
        <p:txBody>
          <a:bodyPr/>
          <a:lstStyle/>
          <a:p>
            <a:endParaRPr lang="en-US"/>
          </a:p>
        </p:txBody>
      </p:sp>
      <p:sp>
        <p:nvSpPr>
          <p:cNvPr id="14" name="prog_lbl_break_1228"/>
          <p:cNvSpPr txBox="1"/>
          <p:nvPr/>
        </p:nvSpPr>
        <p:spPr>
          <a:xfrm>
            <a:off x="5783946" y="6492240"/>
            <a:ext cx="1072866"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Break</a:t>
            </a:r>
            <a:endParaRPr lang="en-US" sz="1000" dirty="0"/>
          </a:p>
        </p:txBody>
      </p:sp>
      <p:sp>
        <p:nvSpPr>
          <p:cNvPr id="15" name="prog_breakout_1229"/>
          <p:cNvSpPr/>
          <p:nvPr/>
        </p:nvSpPr>
        <p:spPr>
          <a:xfrm>
            <a:off x="6902531" y="6400800"/>
            <a:ext cx="3218597" cy="73152"/>
          </a:xfrm>
          <a:prstGeom prst="rect">
            <a:avLst/>
          </a:prstGeom>
          <a:solidFill>
            <a:srgbClr val="A9C4B8"/>
          </a:solidFill>
          <a:ln w="12700">
            <a:solidFill>
              <a:srgbClr val="A9C4B8"/>
            </a:solidFill>
            <a:prstDash val="solid"/>
          </a:ln>
        </p:spPr>
        <p:txBody>
          <a:bodyPr/>
          <a:lstStyle/>
          <a:p>
            <a:endParaRPr lang="en-US"/>
          </a:p>
        </p:txBody>
      </p:sp>
      <p:sp>
        <p:nvSpPr>
          <p:cNvPr id="16" name="prog_lbl_breakout_1230"/>
          <p:cNvSpPr txBox="1"/>
          <p:nvPr/>
        </p:nvSpPr>
        <p:spPr>
          <a:xfrm>
            <a:off x="6902531" y="6492240"/>
            <a:ext cx="3218597"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Breakouts</a:t>
            </a:r>
            <a:endParaRPr lang="en-US" sz="1000" dirty="0"/>
          </a:p>
        </p:txBody>
      </p:sp>
      <p:sp>
        <p:nvSpPr>
          <p:cNvPr id="17" name="prog_report_1231"/>
          <p:cNvSpPr/>
          <p:nvPr/>
        </p:nvSpPr>
        <p:spPr>
          <a:xfrm>
            <a:off x="10166848" y="6400800"/>
            <a:ext cx="715244" cy="73152"/>
          </a:xfrm>
          <a:prstGeom prst="rect">
            <a:avLst/>
          </a:prstGeom>
          <a:solidFill>
            <a:srgbClr val="A9C4B8"/>
          </a:solidFill>
          <a:ln w="12700">
            <a:solidFill>
              <a:srgbClr val="A9C4B8"/>
            </a:solidFill>
            <a:prstDash val="solid"/>
          </a:ln>
        </p:spPr>
        <p:txBody>
          <a:bodyPr/>
          <a:lstStyle/>
          <a:p>
            <a:endParaRPr lang="en-US"/>
          </a:p>
        </p:txBody>
      </p:sp>
      <p:sp>
        <p:nvSpPr>
          <p:cNvPr id="18" name="prog_lbl_report_1232"/>
          <p:cNvSpPr txBox="1"/>
          <p:nvPr/>
        </p:nvSpPr>
        <p:spPr>
          <a:xfrm>
            <a:off x="10166848" y="6492240"/>
            <a:ext cx="715244" cy="237744"/>
          </a:xfrm>
          <a:prstGeom prst="rect">
            <a:avLst/>
          </a:prstGeom>
          <a:noFill/>
          <a:ln/>
        </p:spPr>
        <p:txBody>
          <a:bodyPr wrap="square" lIns="0" tIns="0" rIns="0" bIns="0" rtlCol="0" anchor="ctr"/>
          <a:lstStyle/>
          <a:p>
            <a:pPr marL="0" indent="0" algn="l">
              <a:buNone/>
            </a:pPr>
            <a:r>
              <a:rPr lang="en-US" sz="1000" dirty="0">
                <a:solidFill>
                  <a:srgbClr val="A9C4B8"/>
                </a:solidFill>
                <a:latin typeface="Inter" pitchFamily="34" charset="0"/>
                <a:ea typeface="Inter" pitchFamily="34" charset="-122"/>
                <a:cs typeface="Inter" pitchFamily="34" charset="-120"/>
              </a:rPr>
              <a:t>Report</a:t>
            </a:r>
            <a:endParaRPr lang="en-US" sz="1000" dirty="0"/>
          </a:p>
        </p:txBody>
      </p:sp>
      <p:sp>
        <p:nvSpPr>
          <p:cNvPr id="19" name="prog_close_1233"/>
          <p:cNvSpPr/>
          <p:nvPr/>
        </p:nvSpPr>
        <p:spPr>
          <a:xfrm>
            <a:off x="10927812" y="6400800"/>
            <a:ext cx="715244" cy="73152"/>
          </a:xfrm>
          <a:prstGeom prst="rect">
            <a:avLst/>
          </a:prstGeom>
          <a:solidFill>
            <a:srgbClr val="E8613A"/>
          </a:solidFill>
          <a:ln w="12700">
            <a:solidFill>
              <a:srgbClr val="E8613A"/>
            </a:solidFill>
            <a:prstDash val="solid"/>
          </a:ln>
        </p:spPr>
        <p:txBody>
          <a:bodyPr/>
          <a:lstStyle/>
          <a:p>
            <a:endParaRPr lang="en-US"/>
          </a:p>
        </p:txBody>
      </p:sp>
      <p:sp>
        <p:nvSpPr>
          <p:cNvPr id="20" name="prog_lbl_close_1234"/>
          <p:cNvSpPr txBox="1"/>
          <p:nvPr/>
        </p:nvSpPr>
        <p:spPr>
          <a:xfrm>
            <a:off x="10927812" y="6492240"/>
            <a:ext cx="715244" cy="237744"/>
          </a:xfrm>
          <a:prstGeom prst="rect">
            <a:avLst/>
          </a:prstGeom>
          <a:noFill/>
          <a:ln/>
        </p:spPr>
        <p:txBody>
          <a:bodyPr wrap="square" lIns="0" tIns="0" rIns="0" bIns="0" rtlCol="0" anchor="ctr"/>
          <a:lstStyle/>
          <a:p>
            <a:pPr marL="0" indent="0" algn="l">
              <a:buNone/>
            </a:pPr>
            <a:r>
              <a:rPr lang="en-US" sz="1000" b="1" dirty="0">
                <a:solidFill>
                  <a:srgbClr val="E8613A"/>
                </a:solidFill>
                <a:latin typeface="Inter" pitchFamily="34" charset="0"/>
                <a:ea typeface="Inter" pitchFamily="34" charset="-122"/>
                <a:cs typeface="Inter" pitchFamily="34" charset="-120"/>
              </a:rPr>
              <a:t>Debrief</a:t>
            </a:r>
            <a:endParaRPr lang="en-US" sz="1000" dirty="0"/>
          </a:p>
        </p:txBody>
      </p:sp>
      <p:sp>
        <p:nvSpPr>
          <p:cNvPr id="21" name="Text 0"/>
          <p:cNvSpPr>
            <a:spLocks noGrp="1"/>
          </p:cNvSpPr>
          <p:nvPr>
            <p:ph type="title" idx="100" hasCustomPrompt="1"/>
          </p:nvPr>
        </p:nvSpPr>
        <p:spPr>
          <a:xfrm>
            <a:off x="548640" y="384048"/>
            <a:ext cx="8503920" cy="777240"/>
          </a:xfrm>
          <a:prstGeom prst="rect">
            <a:avLst/>
          </a:prstGeom>
          <a:noFill/>
          <a:ln/>
        </p:spPr>
        <p:txBody>
          <a:bodyPr wrap="square" lIns="0" tIns="0" rIns="0" bIns="0" rtlCol="0" anchor="ctr"/>
          <a:lstStyle/>
          <a:p>
            <a:pPr marL="0" indent="0" algn="l">
              <a:buNone/>
            </a:pPr>
            <a:r>
              <a:rPr lang="en-US" sz="3000" b="1" dirty="0">
                <a:solidFill>
                  <a:srgbClr val="FFFFFF"/>
                </a:solidFill>
                <a:latin typeface="Inter" pitchFamily="34" charset="0"/>
                <a:ea typeface="Inter" pitchFamily="34" charset="-122"/>
                <a:cs typeface="Inter" pitchFamily="34" charset="-120"/>
              </a:rPr>
              <a:t>Debrief</a:t>
            </a:r>
            <a:endParaRPr lang="en-US" sz="3000" dirty="0"/>
          </a:p>
        </p:txBody>
      </p:sp>
      <p:sp>
        <p:nvSpPr>
          <p:cNvPr id="22" name="c1_card_1235"/>
          <p:cNvSpPr/>
          <p:nvPr/>
        </p:nvSpPr>
        <p:spPr>
          <a:xfrm>
            <a:off x="548640" y="1508760"/>
            <a:ext cx="6949440" cy="1005840"/>
          </a:xfrm>
          <a:prstGeom prst="roundRect">
            <a:avLst>
              <a:gd name="adj" fmla="val 10909"/>
            </a:avLst>
          </a:prstGeom>
          <a:solidFill>
            <a:srgbClr val="174A3A"/>
          </a:solidFill>
          <a:ln w="12700">
            <a:solidFill>
              <a:srgbClr val="174A3A"/>
            </a:solidFill>
            <a:prstDash val="solid"/>
          </a:ln>
        </p:spPr>
        <p:txBody>
          <a:bodyPr/>
          <a:lstStyle/>
          <a:p>
            <a:endParaRPr lang="en-US"/>
          </a:p>
        </p:txBody>
      </p:sp>
      <p:sp>
        <p:nvSpPr>
          <p:cNvPr id="23" name="c1_num_1236"/>
          <p:cNvSpPr txBox="1"/>
          <p:nvPr/>
        </p:nvSpPr>
        <p:spPr>
          <a:xfrm>
            <a:off x="777240" y="1737360"/>
            <a:ext cx="548640" cy="548640"/>
          </a:xfrm>
          <a:prstGeom prst="ellipse">
            <a:avLst/>
          </a:prstGeom>
          <a:solidFill>
            <a:srgbClr val="E8613A"/>
          </a:solidFill>
          <a:ln/>
        </p:spPr>
        <p:txBody>
          <a:bodyPr wrap="square" lIns="0" tIns="0" rIns="0" bIns="0" rtlCol="0" anchor="ctr"/>
          <a:lstStyle/>
          <a:p>
            <a:pPr marL="0" indent="0" algn="ctr">
              <a:buNone/>
            </a:pPr>
            <a:r>
              <a:rPr lang="en-US" sz="1800" b="1" dirty="0">
                <a:solidFill>
                  <a:srgbClr val="FFFFFF"/>
                </a:solidFill>
                <a:latin typeface="Inter" pitchFamily="34" charset="0"/>
                <a:ea typeface="Inter" pitchFamily="34" charset="-122"/>
                <a:cs typeface="Inter" pitchFamily="34" charset="-120"/>
              </a:rPr>
              <a:t>1</a:t>
            </a:r>
            <a:endParaRPr lang="en-US" sz="1800" dirty="0"/>
          </a:p>
        </p:txBody>
      </p:sp>
      <p:sp>
        <p:nvSpPr>
          <p:cNvPr id="24" name="c1_txt_1237"/>
          <p:cNvSpPr txBox="1"/>
          <p:nvPr/>
        </p:nvSpPr>
        <p:spPr>
          <a:xfrm>
            <a:off x="1554480" y="1508760"/>
            <a:ext cx="5760720" cy="1005840"/>
          </a:xfrm>
          <a:prstGeom prst="rect">
            <a:avLst/>
          </a:prstGeom>
          <a:noFill/>
          <a:ln/>
        </p:spPr>
        <p:txBody>
          <a:bodyPr wrap="square" lIns="0" tIns="0" rIns="0" bIns="0" rtlCol="0" anchor="ctr"/>
          <a:lstStyle/>
          <a:p>
            <a:pPr marL="0" indent="0">
              <a:buNone/>
            </a:pPr>
            <a:r>
              <a:rPr lang="en-US" sz="2200" b="1" dirty="0">
                <a:solidFill>
                  <a:srgbClr val="FFFFFF"/>
                </a:solidFill>
                <a:latin typeface="Inter" pitchFamily="34" charset="0"/>
                <a:ea typeface="Inter" pitchFamily="34" charset="-122"/>
                <a:cs typeface="Inter" pitchFamily="34" charset="-120"/>
              </a:rPr>
              <a:t>One idea you'll take home</a:t>
            </a:r>
            <a:endParaRPr lang="en-US" sz="2200" dirty="0"/>
          </a:p>
        </p:txBody>
      </p:sp>
      <p:sp>
        <p:nvSpPr>
          <p:cNvPr id="25" name="c2_card_1238"/>
          <p:cNvSpPr/>
          <p:nvPr/>
        </p:nvSpPr>
        <p:spPr>
          <a:xfrm>
            <a:off x="548640" y="2697480"/>
            <a:ext cx="6949440" cy="1005840"/>
          </a:xfrm>
          <a:prstGeom prst="roundRect">
            <a:avLst>
              <a:gd name="adj" fmla="val 10909"/>
            </a:avLst>
          </a:prstGeom>
          <a:solidFill>
            <a:srgbClr val="174A3A"/>
          </a:solidFill>
          <a:ln w="12700">
            <a:solidFill>
              <a:srgbClr val="174A3A"/>
            </a:solidFill>
            <a:prstDash val="solid"/>
          </a:ln>
        </p:spPr>
        <p:txBody>
          <a:bodyPr/>
          <a:lstStyle/>
          <a:p>
            <a:endParaRPr lang="en-US"/>
          </a:p>
        </p:txBody>
      </p:sp>
      <p:sp>
        <p:nvSpPr>
          <p:cNvPr id="26" name="c2_num_1239"/>
          <p:cNvSpPr txBox="1"/>
          <p:nvPr/>
        </p:nvSpPr>
        <p:spPr>
          <a:xfrm>
            <a:off x="777240" y="2926080"/>
            <a:ext cx="548640" cy="548640"/>
          </a:xfrm>
          <a:prstGeom prst="ellipse">
            <a:avLst/>
          </a:prstGeom>
          <a:solidFill>
            <a:srgbClr val="E8613A"/>
          </a:solidFill>
          <a:ln/>
        </p:spPr>
        <p:txBody>
          <a:bodyPr wrap="square" lIns="0" tIns="0" rIns="0" bIns="0" rtlCol="0" anchor="ctr"/>
          <a:lstStyle/>
          <a:p>
            <a:pPr marL="0" indent="0" algn="ctr">
              <a:buNone/>
            </a:pPr>
            <a:r>
              <a:rPr lang="en-US" sz="1800" b="1" dirty="0">
                <a:solidFill>
                  <a:srgbClr val="FFFFFF"/>
                </a:solidFill>
                <a:latin typeface="Inter" pitchFamily="34" charset="0"/>
                <a:ea typeface="Inter" pitchFamily="34" charset="-122"/>
                <a:cs typeface="Inter" pitchFamily="34" charset="-120"/>
              </a:rPr>
              <a:t>2</a:t>
            </a:r>
            <a:endParaRPr lang="en-US" sz="1800" dirty="0"/>
          </a:p>
        </p:txBody>
      </p:sp>
      <p:sp>
        <p:nvSpPr>
          <p:cNvPr id="27" name="c2_txt_1240"/>
          <p:cNvSpPr txBox="1"/>
          <p:nvPr/>
        </p:nvSpPr>
        <p:spPr>
          <a:xfrm>
            <a:off x="1554480" y="2697480"/>
            <a:ext cx="5760720" cy="1005840"/>
          </a:xfrm>
          <a:prstGeom prst="rect">
            <a:avLst/>
          </a:prstGeom>
          <a:noFill/>
          <a:ln/>
        </p:spPr>
        <p:txBody>
          <a:bodyPr wrap="square" lIns="0" tIns="0" rIns="0" bIns="0" rtlCol="0" anchor="ctr"/>
          <a:lstStyle/>
          <a:p>
            <a:pPr marL="0" indent="0">
              <a:buNone/>
            </a:pPr>
            <a:r>
              <a:rPr lang="en-US" sz="2200" b="1" dirty="0">
                <a:solidFill>
                  <a:srgbClr val="FFFFFF"/>
                </a:solidFill>
                <a:latin typeface="Inter" pitchFamily="34" charset="0"/>
                <a:ea typeface="Inter" pitchFamily="34" charset="-122"/>
                <a:cs typeface="Inter" pitchFamily="34" charset="-120"/>
              </a:rPr>
              <a:t>One </a:t>
            </a:r>
            <a:r>
              <a:rPr lang="en-US" sz="2200" b="1">
                <a:solidFill>
                  <a:srgbClr val="FFFFFF"/>
                </a:solidFill>
                <a:latin typeface="Inter" pitchFamily="34" charset="0"/>
                <a:ea typeface="Inter" pitchFamily="34" charset="-122"/>
                <a:cs typeface="Inter" pitchFamily="34" charset="-120"/>
              </a:rPr>
              <a:t>open question</a:t>
            </a:r>
            <a:endParaRPr lang="en-US" sz="2200" dirty="0"/>
          </a:p>
        </p:txBody>
      </p:sp>
      <p:sp>
        <p:nvSpPr>
          <p:cNvPr id="28" name="c3_card_1241"/>
          <p:cNvSpPr/>
          <p:nvPr/>
        </p:nvSpPr>
        <p:spPr>
          <a:xfrm>
            <a:off x="548640" y="3886200"/>
            <a:ext cx="6949440" cy="1005840"/>
          </a:xfrm>
          <a:prstGeom prst="roundRect">
            <a:avLst>
              <a:gd name="adj" fmla="val 10909"/>
            </a:avLst>
          </a:prstGeom>
          <a:solidFill>
            <a:srgbClr val="174A3A"/>
          </a:solidFill>
          <a:ln w="12700">
            <a:solidFill>
              <a:srgbClr val="174A3A"/>
            </a:solidFill>
            <a:prstDash val="solid"/>
          </a:ln>
        </p:spPr>
        <p:txBody>
          <a:bodyPr/>
          <a:lstStyle/>
          <a:p>
            <a:endParaRPr lang="en-US"/>
          </a:p>
        </p:txBody>
      </p:sp>
      <p:sp>
        <p:nvSpPr>
          <p:cNvPr id="29" name="c3_num_1242"/>
          <p:cNvSpPr txBox="1"/>
          <p:nvPr/>
        </p:nvSpPr>
        <p:spPr>
          <a:xfrm>
            <a:off x="777240" y="4114800"/>
            <a:ext cx="548640" cy="548640"/>
          </a:xfrm>
          <a:prstGeom prst="ellipse">
            <a:avLst/>
          </a:prstGeom>
          <a:solidFill>
            <a:srgbClr val="E8613A"/>
          </a:solidFill>
          <a:ln/>
        </p:spPr>
        <p:txBody>
          <a:bodyPr wrap="square" lIns="0" tIns="0" rIns="0" bIns="0" rtlCol="0" anchor="ctr"/>
          <a:lstStyle/>
          <a:p>
            <a:pPr marL="0" indent="0" algn="ctr">
              <a:buNone/>
            </a:pPr>
            <a:r>
              <a:rPr lang="en-US" sz="1800" b="1" dirty="0">
                <a:solidFill>
                  <a:srgbClr val="FFFFFF"/>
                </a:solidFill>
                <a:latin typeface="Inter" pitchFamily="34" charset="0"/>
                <a:ea typeface="Inter" pitchFamily="34" charset="-122"/>
                <a:cs typeface="Inter" pitchFamily="34" charset="-120"/>
              </a:rPr>
              <a:t>3</a:t>
            </a:r>
            <a:endParaRPr lang="en-US" sz="1800" dirty="0"/>
          </a:p>
        </p:txBody>
      </p:sp>
      <p:sp>
        <p:nvSpPr>
          <p:cNvPr id="30" name="c3_txt_1243"/>
          <p:cNvSpPr txBox="1"/>
          <p:nvPr/>
        </p:nvSpPr>
        <p:spPr>
          <a:xfrm>
            <a:off x="1554480" y="3886200"/>
            <a:ext cx="5760720" cy="1005840"/>
          </a:xfrm>
          <a:prstGeom prst="rect">
            <a:avLst/>
          </a:prstGeom>
          <a:noFill/>
          <a:ln/>
        </p:spPr>
        <p:txBody>
          <a:bodyPr wrap="square" lIns="0" tIns="0" rIns="0" bIns="0" rtlCol="0" anchor="ctr"/>
          <a:lstStyle/>
          <a:p>
            <a:pPr marL="0" indent="0">
              <a:buNone/>
            </a:pPr>
            <a:r>
              <a:rPr lang="en-US" sz="2200" b="1" dirty="0">
                <a:solidFill>
                  <a:srgbClr val="FFFFFF"/>
                </a:solidFill>
                <a:latin typeface="Inter" pitchFamily="34" charset="0"/>
                <a:ea typeface="Inter" pitchFamily="34" charset="-122"/>
                <a:cs typeface="Inter" pitchFamily="34" charset="-120"/>
              </a:rPr>
              <a:t>What follow-up would help you?</a:t>
            </a:r>
            <a:endParaRPr lang="en-US" sz="2200" dirty="0"/>
          </a:p>
        </p:txBody>
      </p:sp>
      <p:sp>
        <p:nvSpPr>
          <p:cNvPr id="31" name="card_1244"/>
          <p:cNvSpPr/>
          <p:nvPr/>
        </p:nvSpPr>
        <p:spPr>
          <a:xfrm>
            <a:off x="8366760" y="1508760"/>
            <a:ext cx="2651760" cy="2651760"/>
          </a:xfrm>
          <a:prstGeom prst="roundRect">
            <a:avLst>
              <a:gd name="adj" fmla="val 5172"/>
            </a:avLst>
          </a:prstGeom>
          <a:solidFill>
            <a:srgbClr val="FFFFFF"/>
          </a:solidFill>
          <a:ln w="12700">
            <a:solidFill>
              <a:srgbClr val="FFFFFF"/>
            </a:solidFill>
            <a:prstDash val="solid"/>
          </a:ln>
        </p:spPr>
        <p:txBody>
          <a:bodyPr/>
          <a:lstStyle/>
          <a:p>
            <a:endParaRPr lang="en-US"/>
          </a:p>
        </p:txBody>
      </p:sp>
      <p:pic>
        <p:nvPicPr>
          <p:cNvPr id="32" name="qr_1245" descr="QR code linking to saadh.info/pace2"/>
          <p:cNvPicPr>
            <a:picLocks noChangeAspect="1"/>
          </p:cNvPicPr>
          <p:nvPr/>
        </p:nvPicPr>
        <p:blipFill>
          <a:blip r:embed="rId3"/>
          <a:stretch>
            <a:fillRect/>
          </a:stretch>
        </p:blipFill>
        <p:spPr>
          <a:xfrm>
            <a:off x="8531352" y="1673352"/>
            <a:ext cx="2322576" cy="2322576"/>
          </a:xfrm>
          <a:prstGeom prst="rect">
            <a:avLst/>
          </a:prstGeom>
        </p:spPr>
      </p:pic>
      <p:sp>
        <p:nvSpPr>
          <p:cNvPr id="33" name="txt_1246"/>
          <p:cNvSpPr txBox="1"/>
          <p:nvPr/>
        </p:nvSpPr>
        <p:spPr>
          <a:xfrm>
            <a:off x="7863840" y="4297680"/>
            <a:ext cx="3657600" cy="457200"/>
          </a:xfrm>
          <a:prstGeom prst="rect">
            <a:avLst/>
          </a:prstGeom>
          <a:noFill/>
          <a:ln/>
        </p:spPr>
        <p:txBody>
          <a:bodyPr wrap="square" lIns="0" tIns="0" rIns="0" bIns="0" rtlCol="0" anchor="t"/>
          <a:lstStyle/>
          <a:p>
            <a:pPr marL="0" indent="0" algn="ctr">
              <a:buNone/>
            </a:pPr>
            <a:r>
              <a:rPr lang="en-US" sz="2000" b="1" u="sng" dirty="0">
                <a:solidFill>
                  <a:srgbClr val="F2B33D"/>
                </a:solidFill>
                <a:latin typeface="Inter" pitchFamily="34" charset="0"/>
                <a:ea typeface="Inter" pitchFamily="34" charset="-122"/>
                <a:cs typeface="Inter" pitchFamily="34" charset="-120"/>
                <a:hlinkClick r:id="rId4">
                  <a:extLst>
                    <a:ext uri="{A12FA001-AC4F-418D-AE19-62706E023703}">
                      <ahyp:hlinkClr xmlns:ahyp="http://schemas.microsoft.com/office/drawing/2018/hyperlinkcolor" val="tx"/>
                    </a:ext>
                  </a:extLst>
                </a:hlinkClick>
              </a:rPr>
              <a:t>saadh.info/pace2</a:t>
            </a:r>
            <a:endParaRPr lang="en-US" sz="2000" dirty="0"/>
          </a:p>
        </p:txBody>
      </p:sp>
      <p:sp>
        <p:nvSpPr>
          <p:cNvPr id="34" name="txt_1247"/>
          <p:cNvSpPr txBox="1"/>
          <p:nvPr/>
        </p:nvSpPr>
        <p:spPr>
          <a:xfrm>
            <a:off x="7589520" y="4800600"/>
            <a:ext cx="4206240" cy="365760"/>
          </a:xfrm>
          <a:prstGeom prst="rect">
            <a:avLst/>
          </a:prstGeom>
          <a:noFill/>
          <a:ln/>
        </p:spPr>
        <p:txBody>
          <a:bodyPr wrap="square" lIns="0" tIns="0" rIns="0" bIns="0" rtlCol="0" anchor="t"/>
          <a:lstStyle/>
          <a:p>
            <a:pPr marL="0" indent="0" algn="ctr">
              <a:buNone/>
            </a:pPr>
            <a:r>
              <a:rPr lang="en-US" sz="1300" dirty="0">
                <a:solidFill>
                  <a:srgbClr val="A9C4B8"/>
                </a:solidFill>
                <a:latin typeface="Inter" pitchFamily="34" charset="0"/>
                <a:ea typeface="Inter" pitchFamily="34" charset="-122"/>
                <a:cs typeface="Inter" pitchFamily="34" charset="-120"/>
              </a:rPr>
              <a:t>nsmattei@tulane.edu  ·  saadhassan@tulane.edu</a:t>
            </a:r>
            <a:endParaRPr lang="en-US" sz="1300" dirty="0"/>
          </a:p>
        </p:txBody>
      </p:sp>
      <p:sp>
        <p:nvSpPr>
          <p:cNvPr id="35" name="txt_1248"/>
          <p:cNvSpPr txBox="1"/>
          <p:nvPr/>
        </p:nvSpPr>
        <p:spPr>
          <a:xfrm>
            <a:off x="548640" y="5257800"/>
            <a:ext cx="5486400" cy="731520"/>
          </a:xfrm>
          <a:prstGeom prst="rect">
            <a:avLst/>
          </a:prstGeom>
          <a:noFill/>
          <a:ln/>
        </p:spPr>
        <p:txBody>
          <a:bodyPr wrap="square" lIns="0" tIns="0" rIns="0" bIns="0" rtlCol="0" anchor="t"/>
          <a:lstStyle/>
          <a:p>
            <a:pPr marL="0" indent="0">
              <a:buNone/>
            </a:pPr>
            <a:r>
              <a:rPr lang="en-US" sz="3000" b="1" dirty="0">
                <a:solidFill>
                  <a:srgbClr val="F2B33D"/>
                </a:solidFill>
                <a:latin typeface="Inter" pitchFamily="34" charset="0"/>
                <a:ea typeface="Inter" pitchFamily="34" charset="-122"/>
                <a:cs typeface="Inter" pitchFamily="34" charset="-120"/>
              </a:rPr>
              <a:t>Thank you!</a:t>
            </a:r>
            <a:endParaRPr lang="en-US" sz="30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4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4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400"/>
                                        <p:tgtEl>
                                          <p:spTgt spid="2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4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400"/>
                                        <p:tgtEl>
                                          <p:spTgt spid="2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4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theme/theme1.xml><?xml version="1.0" encoding="utf-8"?>
<a:theme xmlns:a="http://schemas.openxmlformats.org/drawingml/2006/main" name="Participatory AI">
  <a:themeElements>
    <a:clrScheme name="Participatory AI">
      <a:dk1>
        <a:srgbClr val="13221D"/>
      </a:dk1>
      <a:lt1>
        <a:srgbClr val="FFFFFF"/>
      </a:lt1>
      <a:dk2>
        <a:srgbClr val="0E3B2E"/>
      </a:dk2>
      <a:lt2>
        <a:srgbClr val="E8F2ED"/>
      </a:lt2>
      <a:accent1>
        <a:srgbClr val="1E6B4F"/>
      </a:accent1>
      <a:accent2>
        <a:srgbClr val="E8613A"/>
      </a:accent2>
      <a:accent3>
        <a:srgbClr val="F2B33D"/>
      </a:accent3>
      <a:accent4>
        <a:srgbClr val="5E6E68"/>
      </a:accent4>
      <a:accent5>
        <a:srgbClr val="2F8F6B"/>
      </a:accent5>
      <a:accent6>
        <a:srgbClr val="A9C4B8"/>
      </a:accent6>
      <a:hlink>
        <a:srgbClr val="1E6B4F"/>
      </a:hlink>
      <a:folHlink>
        <a:srgbClr val="5E6E68"/>
      </a:folHlink>
    </a:clrScheme>
    <a:fontScheme name="Participatory AI">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atson Whit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4266"/>
        </a:dk1>
        <a:lt1>
          <a:srgbClr val="FFFFFF"/>
        </a:lt1>
        <a:dk2>
          <a:srgbClr val="000000"/>
        </a:dk2>
        <a:lt2>
          <a:srgbClr val="808080"/>
        </a:lt2>
        <a:accent1>
          <a:srgbClr val="00B2F2"/>
        </a:accent1>
        <a:accent2>
          <a:srgbClr val="6BC72B"/>
        </a:accent2>
        <a:accent3>
          <a:srgbClr val="FFFFFF"/>
        </a:accent3>
        <a:accent4>
          <a:srgbClr val="003756"/>
        </a:accent4>
        <a:accent5>
          <a:srgbClr val="AAD5F7"/>
        </a:accent5>
        <a:accent6>
          <a:srgbClr val="60B426"/>
        </a:accent6>
        <a:hlink>
          <a:srgbClr val="00B040"/>
        </a:hlink>
        <a:folHlink>
          <a:srgbClr val="00406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ABC61442-CE4C-1540-AFD5-629EEB7103CB}" vid="{B6561A98-7CEA-A449-9A8F-DE85E1B1095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TotalTime>
  <Words>5387</Words>
  <Application>Microsoft Macintosh PowerPoint</Application>
  <PresentationFormat>Widescreen</PresentationFormat>
  <Paragraphs>1109</Paragraphs>
  <Slides>48</Slides>
  <Notes>41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48</vt:i4>
      </vt:variant>
    </vt:vector>
  </HeadingPairs>
  <TitlesOfParts>
    <vt:vector size="55" baseType="lpstr">
      <vt:lpstr>Arial</vt:lpstr>
      <vt:lpstr>Century Gothic</vt:lpstr>
      <vt:lpstr>Inter</vt:lpstr>
      <vt:lpstr>Palatino Linotype</vt:lpstr>
      <vt:lpstr>Roboto</vt:lpstr>
      <vt:lpstr>Participatory AI</vt:lpstr>
      <vt:lpstr>Watson White Theme</vt:lpstr>
      <vt:lpstr>PowerPoint Presentation</vt:lpstr>
      <vt:lpstr>Today's plan</vt:lpstr>
      <vt:lpstr>Introductions</vt:lpstr>
      <vt:lpstr>Introductions</vt:lpstr>
      <vt:lpstr>Let's get to know you</vt:lpstr>
      <vt:lpstr>PowerPoint Presentation</vt:lpstr>
      <vt:lpstr>AI is already everywhere</vt:lpstr>
      <vt:lpstr>Everyone is a programmer now</vt:lpstr>
      <vt:lpstr>Teaching computing and technology ethics</vt:lpstr>
      <vt:lpstr>Let’s step back: what is technology?</vt:lpstr>
      <vt:lpstr>Consider the stoplight</vt:lpstr>
      <vt:lpstr>Wait, what is AI?</vt:lpstr>
      <vt:lpstr>AI for AI researchers</vt:lpstr>
      <vt:lpstr>Text-to-text systems</vt:lpstr>
      <vt:lpstr>Given the words so far, keep predicting</vt:lpstr>
      <vt:lpstr>General idea: predict the next word</vt:lpstr>
      <vt:lpstr>Three ways to tell a computer what to do</vt:lpstr>
      <vt:lpstr>From autocomplete to agents</vt:lpstr>
      <vt:lpstr>The good, the bad, and the ugl-AI</vt:lpstr>
      <vt:lpstr>Fluent, confident, and wrong</vt:lpstr>
      <vt:lpstr>What’s at stake?</vt:lpstr>
      <vt:lpstr>What's at stake, right here in New Orleans</vt:lpstr>
      <vt:lpstr>Automated decisions of consequence</vt:lpstr>
      <vt:lpstr>PowerPoint Presentation</vt:lpstr>
      <vt:lpstr>A community-led research pipeline</vt:lpstr>
      <vt:lpstr>LLMs for city government</vt:lpstr>
      <vt:lpstr>REGGIE: searchable utility meetings</vt:lpstr>
      <vt:lpstr>AI for monitoring criminal court</vt:lpstr>
      <vt:lpstr>Fairness in microloan discovery</vt:lpstr>
      <vt:lpstr>Good practices we've learned</vt:lpstr>
      <vt:lpstr>PowerPoint Presentation</vt:lpstr>
      <vt:lpstr>What is HCI?</vt:lpstr>
      <vt:lpstr>AI summers, HCI winters, and vice versa</vt:lpstr>
      <vt:lpstr>What is design?</vt:lpstr>
      <vt:lpstr>User-centered design (UCD)</vt:lpstr>
      <vt:lpstr>Human-centered design (HCD)</vt:lpstr>
      <vt:lpstr>Two warnings from the research</vt:lpstr>
      <vt:lpstr>Participatory design (PD)</vt:lpstr>
      <vt:lpstr>Between Scylla and Charybdis</vt:lpstr>
      <vt:lpstr>Where can communities shape AI?</vt:lpstr>
      <vt:lpstr>Sign language for DHH signers</vt:lpstr>
      <vt:lpstr>Sign language for learning</vt:lpstr>
      <vt:lpstr>Captions that carry emotion</vt:lpstr>
      <vt:lpstr>Civic AI for accessibility barriers</vt:lpstr>
      <vt:lpstr>Your one problem</vt:lpstr>
      <vt:lpstr>PowerPoint Presentation</vt:lpstr>
      <vt:lpstr>Breakout groups and share-outs</vt:lpstr>
      <vt:lpstr>Debrief</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Participatory AI for Community Engagement</dc:title>
  <dc:subject>PptxGenJS Presentation</dc:subject>
  <dc:creator>Nicholas Mattei and Saad Hassan</dc:creator>
  <cp:lastModifiedBy>Hassan, Saad</cp:lastModifiedBy>
  <cp:revision>1</cp:revision>
  <dcterms:created xsi:type="dcterms:W3CDTF">2026-10-09T00:39:16Z</dcterms:created>
  <dcterms:modified xsi:type="dcterms:W3CDTF">2026-10-11T13:38:38Z</dcterms:modified>
</cp:coreProperties>
</file>